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9" autoAdjust="0"/>
    <p:restoredTop sz="83844" autoAdjust="0"/>
  </p:normalViewPr>
  <p:slideViewPr>
    <p:cSldViewPr snapToGrid="0" snapToObjects="1">
      <p:cViewPr varScale="1">
        <p:scale>
          <a:sx n="106" d="100"/>
          <a:sy n="106" d="100"/>
        </p:scale>
        <p:origin x="105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1/9/2022</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28006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21082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1/9/2022</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GURSELIMOZEN/IBMDataScienceProfessionalCertificate/blob/main/Capstone%20Project/Week%201%20Introduction/IBM_DS_Capstone_Project_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GURSELIMOZEN/IBMDataScienceProfessionalCertificate/blob/main/Capstone%20Project/Week%202%20Exploratory%20Data%20Analysis%20(EDA)/IBM_DS_Capstone_Project_ED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UGURSELIMOZEN/IBMDataScienceProfessionalCertificate/blob/main/Capstone%20Project/Week%202%20Exploratory%20Data%20Analysis%20(EDA)/IBM_DS_Capstone_Project_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GURSELIMOZEN/IBMDataScienceProfessionalCertificate/blob/main/Capstone%20Project/Week%203%20Interactive%20Visual%20Analytics%20and%20Dashboard/IBM_DS_Capstone_Project_Interactive_Dataviz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UGURSELIMOZEN/IBMDataScienceProfessionalCertificate/blob/main/Capstone%20Project/Week%204%20Predictive%20Analysis%20(Classification)/IBM_DS_Capstone_Project_ML_Prediction.ipynb"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UGURSELIMOZEN/IBMDataScienceProfessionalCertificate/blob/main/Capstone%20Project/Week%201%20Introduction/IBM_DS_Capstone_Project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GURSELIMOZEN/IBMDataScienceProfessionalCertificate/blob/main/Capstone%20Project/Week%201%20Introduction/IBM_DS_Capstone_Project_Data_Collection_Web_Scrap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Ugur Selim Ozen	</a:t>
            </a:r>
            <a:endParaRPr lang="en-US" dirty="0">
              <a:solidFill>
                <a:schemeClr val="bg2"/>
              </a:solidFill>
              <a:latin typeface="Abadi"/>
              <a:ea typeface="SF Pro" pitchFamily="2" charset="0"/>
              <a:cs typeface="SF Pro" pitchFamily="2" charset="0"/>
            </a:endParaRPr>
          </a:p>
          <a:p>
            <a:r>
              <a:rPr lang="tr-TR" dirty="0">
                <a:solidFill>
                  <a:schemeClr val="bg2"/>
                </a:solidFill>
                <a:latin typeface="Abadi" panose="020B0604020104020204" pitchFamily="34" charset="0"/>
                <a:ea typeface="SF Pro" pitchFamily="2" charset="0"/>
                <a:cs typeface="SF Pro" pitchFamily="2" charset="0"/>
              </a:rPr>
              <a:t>01.09.2022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9477"/>
            <a:ext cx="9680275" cy="4579275"/>
          </a:xfrm>
          <a:prstGeom prst="rect">
            <a:avLst/>
          </a:prstGeom>
        </p:spPr>
        <p:txBody>
          <a:bodyPr/>
          <a:lstStyle/>
          <a:p>
            <a:pPr algn="just"/>
            <a:r>
              <a:rPr lang="tr-TR" sz="1600" dirty="0">
                <a:solidFill>
                  <a:schemeClr val="accent3">
                    <a:lumMod val="25000"/>
                  </a:schemeClr>
                </a:solidFill>
                <a:latin typeface="Abadi" panose="020B0604020104020204" pitchFamily="34" charset="0"/>
              </a:rPr>
              <a:t>W</a:t>
            </a:r>
            <a:r>
              <a:rPr lang="en-US" sz="1600" dirty="0">
                <a:solidFill>
                  <a:schemeClr val="accent3">
                    <a:lumMod val="25000"/>
                  </a:schemeClr>
                </a:solidFill>
                <a:latin typeface="Abadi" panose="020B0604020104020204" pitchFamily="34" charset="0"/>
              </a:rPr>
              <a:t>e will perform some Exploratory Data Analysis (EDA) to find some patterns in the data and determine what would be the label for training supervised models.</a:t>
            </a:r>
          </a:p>
          <a:p>
            <a:pPr algn="just"/>
            <a:endParaRPr lang="en-US" sz="1600" dirty="0">
              <a:solidFill>
                <a:schemeClr val="accent3">
                  <a:lumMod val="25000"/>
                </a:schemeClr>
              </a:solidFill>
              <a:latin typeface="Abadi" panose="020B0604020104020204" pitchFamily="34" charset="0"/>
            </a:endParaRPr>
          </a:p>
          <a:p>
            <a:pPr algn="just"/>
            <a:r>
              <a:rPr lang="en-US" sz="1600" dirty="0">
                <a:solidFill>
                  <a:schemeClr val="accent3">
                    <a:lumMod val="25000"/>
                  </a:schemeClr>
                </a:solidFill>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a:t>
            </a:r>
            <a:r>
              <a:rPr lang="en-US" sz="1600" b="1" dirty="0">
                <a:solidFill>
                  <a:schemeClr val="accent3">
                    <a:lumMod val="25000"/>
                  </a:schemeClr>
                </a:solidFill>
                <a:latin typeface="Abadi" panose="020B0604020104020204" pitchFamily="34" charset="0"/>
              </a:rPr>
              <a:t>False Ocean</a:t>
            </a:r>
            <a:r>
              <a:rPr lang="en-US" sz="1600" dirty="0">
                <a:solidFill>
                  <a:schemeClr val="accent3">
                    <a:lumMod val="25000"/>
                  </a:schemeClr>
                </a:solidFill>
                <a:latin typeface="Abadi" panose="020B0604020104020204" pitchFamily="34" charset="0"/>
              </a:rPr>
              <a:t> means the mission outcome was unsuccessfully landed to a specific region of the ocean. </a:t>
            </a:r>
            <a:r>
              <a:rPr lang="en-US" sz="1600" b="1" dirty="0">
                <a:solidFill>
                  <a:schemeClr val="accent3">
                    <a:lumMod val="25000"/>
                  </a:schemeClr>
                </a:solidFill>
                <a:latin typeface="Abadi" panose="020B0604020104020204" pitchFamily="34" charset="0"/>
              </a:rPr>
              <a:t>True RTLS</a:t>
            </a:r>
            <a:r>
              <a:rPr lang="en-US" sz="1600" dirty="0">
                <a:solidFill>
                  <a:schemeClr val="accent3">
                    <a:lumMod val="25000"/>
                  </a:schemeClr>
                </a:solidFill>
                <a:latin typeface="Abadi" panose="020B0604020104020204" pitchFamily="34" charset="0"/>
              </a:rPr>
              <a:t> means the mission outcome was successfully landed to a ground pad </a:t>
            </a:r>
            <a:r>
              <a:rPr lang="en-US" sz="1600" b="1" dirty="0">
                <a:solidFill>
                  <a:schemeClr val="accent3">
                    <a:lumMod val="25000"/>
                  </a:schemeClr>
                </a:solidFill>
                <a:latin typeface="Abadi" panose="020B0604020104020204" pitchFamily="34" charset="0"/>
              </a:rPr>
              <a:t>False RTLS</a:t>
            </a:r>
            <a:r>
              <a:rPr lang="en-US" sz="1600" dirty="0">
                <a:solidFill>
                  <a:schemeClr val="accent3">
                    <a:lumMod val="25000"/>
                  </a:schemeClr>
                </a:solidFill>
                <a:latin typeface="Abadi" panose="020B0604020104020204" pitchFamily="34" charset="0"/>
              </a:rPr>
              <a:t> means the mission outcome was unsuccessfully landed to a ground pad. </a:t>
            </a:r>
            <a:r>
              <a:rPr lang="en-US" sz="1600" b="1" dirty="0">
                <a:solidFill>
                  <a:schemeClr val="accent3">
                    <a:lumMod val="25000"/>
                  </a:schemeClr>
                </a:solidFill>
                <a:latin typeface="Abadi" panose="020B0604020104020204" pitchFamily="34" charset="0"/>
              </a:rPr>
              <a:t>True ASDS</a:t>
            </a:r>
            <a:r>
              <a:rPr lang="en-US" sz="1600" dirty="0">
                <a:solidFill>
                  <a:schemeClr val="accent3">
                    <a:lumMod val="25000"/>
                  </a:schemeClr>
                </a:solidFill>
                <a:latin typeface="Abadi" panose="020B0604020104020204" pitchFamily="34" charset="0"/>
              </a:rPr>
              <a:t> means the mission outcome was successfully landed on a drone ship </a:t>
            </a:r>
            <a:r>
              <a:rPr lang="en-US" sz="1600" b="1" dirty="0">
                <a:solidFill>
                  <a:schemeClr val="accent3">
                    <a:lumMod val="25000"/>
                  </a:schemeClr>
                </a:solidFill>
                <a:latin typeface="Abadi" panose="020B0604020104020204" pitchFamily="34" charset="0"/>
              </a:rPr>
              <a:t>False ASDS</a:t>
            </a:r>
            <a:r>
              <a:rPr lang="en-US" sz="1600" dirty="0">
                <a:solidFill>
                  <a:schemeClr val="accent3">
                    <a:lumMod val="25000"/>
                  </a:schemeClr>
                </a:solidFill>
                <a:latin typeface="Abadi" panose="020B0604020104020204" pitchFamily="34" charset="0"/>
              </a:rPr>
              <a:t> means the mission outcome was unsuccessfully landed on a drone ship.</a:t>
            </a:r>
          </a:p>
          <a:p>
            <a:pPr algn="just"/>
            <a:endParaRPr lang="en-US" sz="1600" dirty="0">
              <a:solidFill>
                <a:schemeClr val="accent3">
                  <a:lumMod val="25000"/>
                </a:schemeClr>
              </a:solidFill>
              <a:latin typeface="Abadi" panose="020B0604020104020204" pitchFamily="34" charset="0"/>
            </a:endParaRPr>
          </a:p>
          <a:p>
            <a:pPr algn="just"/>
            <a:r>
              <a:rPr lang="tr-TR" sz="1600" dirty="0">
                <a:solidFill>
                  <a:schemeClr val="accent3">
                    <a:lumMod val="25000"/>
                  </a:schemeClr>
                </a:solidFill>
                <a:latin typeface="Abadi" panose="020B0604020104020204" pitchFamily="34" charset="0"/>
              </a:rPr>
              <a:t>W</a:t>
            </a:r>
            <a:r>
              <a:rPr lang="en-US" sz="1600" dirty="0">
                <a:solidFill>
                  <a:schemeClr val="accent3">
                    <a:lumMod val="25000"/>
                  </a:schemeClr>
                </a:solidFill>
                <a:latin typeface="Abadi" panose="020B0604020104020204" pitchFamily="34" charset="0"/>
              </a:rPr>
              <a:t>e will mainly convert those outcomes into Training Labels with 1 means the booster successfully landed 0 means it was unsuccessful.</a:t>
            </a:r>
            <a:endParaRPr lang="tr-TR" sz="1600" dirty="0">
              <a:solidFill>
                <a:schemeClr val="accent3">
                  <a:lumMod val="25000"/>
                </a:schemeClr>
              </a:solidFill>
              <a:latin typeface="Abadi" panose="020B0604020104020204" pitchFamily="34" charset="0"/>
            </a:endParaRPr>
          </a:p>
          <a:p>
            <a:pPr algn="just"/>
            <a:endParaRPr lang="tr-TR" sz="1600" dirty="0">
              <a:solidFill>
                <a:schemeClr val="accent3">
                  <a:lumMod val="25000"/>
                </a:schemeClr>
              </a:solidFill>
              <a:latin typeface="Abadi" panose="020B0604020104020204" pitchFamily="34" charset="0"/>
            </a:endParaRPr>
          </a:p>
          <a:p>
            <a:pPr marL="0" indent="0" algn="just">
              <a:buNone/>
            </a:pPr>
            <a:endParaRPr lang="tr-TR" sz="1600" dirty="0">
              <a:solidFill>
                <a:schemeClr val="accent3">
                  <a:lumMod val="25000"/>
                </a:schemeClr>
              </a:solidFill>
              <a:latin typeface="Abadi" panose="020B0604020104020204" pitchFamily="34" charset="0"/>
              <a:hlinkClick r:id="rId3"/>
            </a:endParaRPr>
          </a:p>
          <a:p>
            <a:pPr marL="0" indent="0" algn="just">
              <a:buNone/>
            </a:pPr>
            <a:r>
              <a:rPr lang="en-US" sz="1600" dirty="0">
                <a:latin typeface="Abadi" panose="020B0604020104020204" pitchFamily="34" charset="0"/>
                <a:hlinkClick r:id="rId3"/>
              </a:rPr>
              <a:t>Source</a:t>
            </a:r>
            <a:endParaRPr lang="en-US" sz="16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752976"/>
          </a:xfrm>
          <a:prstGeom prst="rect">
            <a:avLst/>
          </a:prstGeom>
        </p:spPr>
        <p:txBody>
          <a:bodyPr lIns="91440" tIns="45720" rIns="91440" bIns="45720" anchor="t"/>
          <a:lstStyle/>
          <a:p>
            <a:pPr marL="0" indent="0">
              <a:buNone/>
            </a:pPr>
            <a:r>
              <a:rPr lang="tr-TR" sz="2000" dirty="0">
                <a:latin typeface="Abadi" panose="020B0604020104020204" pitchFamily="34" charset="0"/>
              </a:rPr>
              <a:t>We</a:t>
            </a:r>
            <a:r>
              <a:rPr lang="en-US" sz="2000" dirty="0">
                <a:latin typeface="Abadi" panose="020B0604020104020204" pitchFamily="34" charset="0"/>
              </a:rPr>
              <a:t> will perform Exploratory Data Analysis</a:t>
            </a:r>
            <a:r>
              <a:rPr lang="tr-TR" sz="2000" dirty="0">
                <a:latin typeface="Abadi" panose="020B0604020104020204" pitchFamily="34" charset="0"/>
              </a:rPr>
              <a:t> using </a:t>
            </a:r>
            <a:r>
              <a:rPr lang="tr-TR" sz="2000" b="1" dirty="0" err="1">
                <a:latin typeface="Abadi" panose="020B0604020104020204" pitchFamily="34" charset="0"/>
              </a:rPr>
              <a:t>Pandas</a:t>
            </a:r>
            <a:r>
              <a:rPr lang="tr-TR" sz="2000" dirty="0">
                <a:latin typeface="Abadi" panose="020B0604020104020204" pitchFamily="34" charset="0"/>
              </a:rPr>
              <a:t> and </a:t>
            </a:r>
            <a:r>
              <a:rPr lang="tr-TR" sz="2000" b="1" dirty="0" err="1">
                <a:latin typeface="Abadi" panose="020B0604020104020204" pitchFamily="34" charset="0"/>
              </a:rPr>
              <a:t>Matplotlib</a:t>
            </a:r>
            <a:r>
              <a:rPr lang="tr-TR" sz="2000" dirty="0">
                <a:latin typeface="Abadi" panose="020B0604020104020204" pitchFamily="34" charset="0"/>
              </a:rPr>
              <a:t> </a:t>
            </a:r>
            <a:r>
              <a:rPr lang="tr-TR" sz="2000" dirty="0" err="1">
                <a:latin typeface="Abadi" panose="020B0604020104020204" pitchFamily="34" charset="0"/>
              </a:rPr>
              <a:t>between</a:t>
            </a:r>
            <a:r>
              <a:rPr lang="tr-TR" sz="2000" dirty="0">
                <a:latin typeface="Abadi" panose="020B0604020104020204" pitchFamily="34" charset="0"/>
              </a:rPr>
              <a:t> following </a:t>
            </a:r>
            <a:r>
              <a:rPr lang="tr-TR" sz="2000" dirty="0" err="1">
                <a:latin typeface="Abadi" panose="020B0604020104020204" pitchFamily="34" charset="0"/>
              </a:rPr>
              <a:t>relationships</a:t>
            </a:r>
            <a:r>
              <a:rPr lang="tr-TR" sz="2000" dirty="0">
                <a:latin typeface="Abadi" panose="020B0604020104020204" pitchFamily="34" charset="0"/>
              </a:rPr>
              <a:t> to </a:t>
            </a:r>
            <a:r>
              <a:rPr lang="tr-TR" sz="2000" dirty="0" err="1">
                <a:latin typeface="Abadi" panose="020B0604020104020204" pitchFamily="34" charset="0"/>
              </a:rPr>
              <a:t>see</a:t>
            </a:r>
            <a:r>
              <a:rPr lang="tr-TR" sz="2000" dirty="0">
                <a:latin typeface="Abadi" panose="020B0604020104020204" pitchFamily="34" charset="0"/>
              </a:rPr>
              <a:t> </a:t>
            </a:r>
            <a:r>
              <a:rPr lang="tr-TR" sz="2000" dirty="0" err="1">
                <a:latin typeface="Abadi" panose="020B0604020104020204" pitchFamily="34" charset="0"/>
              </a:rPr>
              <a:t>some</a:t>
            </a:r>
            <a:r>
              <a:rPr lang="tr-TR" sz="2000" dirty="0">
                <a:latin typeface="Abadi" panose="020B0604020104020204" pitchFamily="34" charset="0"/>
              </a:rPr>
              <a:t> </a:t>
            </a:r>
            <a:r>
              <a:rPr lang="tr-TR" sz="2000" dirty="0" err="1">
                <a:latin typeface="Abadi" panose="020B0604020104020204" pitchFamily="34" charset="0"/>
              </a:rPr>
              <a:t>patterns</a:t>
            </a:r>
            <a:r>
              <a:rPr lang="tr-TR" sz="2000" dirty="0">
                <a:latin typeface="Abadi" panose="020B0604020104020204" pitchFamily="34" charset="0"/>
              </a:rPr>
              <a:t> and </a:t>
            </a:r>
            <a:r>
              <a:rPr lang="tr-TR" sz="2000" dirty="0" err="1">
                <a:latin typeface="Abadi" panose="020B0604020104020204" pitchFamily="34" charset="0"/>
              </a:rPr>
              <a:t>linearity</a:t>
            </a:r>
            <a:r>
              <a:rPr lang="tr-TR" sz="2000" dirty="0">
                <a:latin typeface="Abadi" panose="020B0604020104020204" pitchFamily="34" charset="0"/>
              </a:rPr>
              <a:t> ;</a:t>
            </a:r>
          </a:p>
          <a:p>
            <a:pPr marL="0" indent="0">
              <a:buNone/>
            </a:pPr>
            <a:endParaRPr lang="tr-TR" sz="2400" dirty="0">
              <a:latin typeface="Abadi" panose="020B0604020104020204" pitchFamily="34" charset="0"/>
            </a:endParaRPr>
          </a:p>
          <a:p>
            <a:r>
              <a:rPr lang="en-US" sz="1800" dirty="0">
                <a:latin typeface="Abadi" panose="020B0604020104020204" pitchFamily="34" charset="0"/>
              </a:rPr>
              <a:t>Flight </a:t>
            </a:r>
            <a:r>
              <a:rPr lang="tr-TR" sz="1800" dirty="0">
                <a:latin typeface="Abadi" panose="020B0604020104020204" pitchFamily="34" charset="0"/>
              </a:rPr>
              <a:t>n</a:t>
            </a:r>
            <a:r>
              <a:rPr lang="en-US" sz="1800" dirty="0">
                <a:latin typeface="Abadi" panose="020B0604020104020204" pitchFamily="34" charset="0"/>
              </a:rPr>
              <a:t>umber and Launch </a:t>
            </a:r>
            <a:r>
              <a:rPr lang="tr-TR" sz="1800" dirty="0">
                <a:latin typeface="Abadi" panose="020B0604020104020204" pitchFamily="34" charset="0"/>
              </a:rPr>
              <a:t>s</a:t>
            </a:r>
            <a:r>
              <a:rPr lang="en-US" sz="1800" dirty="0">
                <a:latin typeface="Abadi" panose="020B0604020104020204" pitchFamily="34" charset="0"/>
              </a:rPr>
              <a:t>ite</a:t>
            </a:r>
          </a:p>
          <a:p>
            <a:r>
              <a:rPr lang="tr-TR" sz="1800" dirty="0" err="1">
                <a:latin typeface="Abadi" panose="020B0604020104020204" pitchFamily="34" charset="0"/>
              </a:rPr>
              <a:t>Payload</a:t>
            </a:r>
            <a:r>
              <a:rPr lang="tr-TR" sz="1800" dirty="0">
                <a:latin typeface="Abadi" panose="020B0604020104020204" pitchFamily="34" charset="0"/>
              </a:rPr>
              <a:t> and Launch site</a:t>
            </a:r>
          </a:p>
          <a:p>
            <a:r>
              <a:rPr lang="tr-TR" sz="1800" dirty="0">
                <a:latin typeface="Abadi" panose="020B0604020104020204" pitchFamily="34" charset="0"/>
              </a:rPr>
              <a:t>S</a:t>
            </a:r>
            <a:r>
              <a:rPr lang="en-US" sz="1800" dirty="0" err="1">
                <a:latin typeface="Abadi" panose="020B0604020104020204" pitchFamily="34" charset="0"/>
              </a:rPr>
              <a:t>uccess</a:t>
            </a:r>
            <a:r>
              <a:rPr lang="en-US" sz="1800" dirty="0">
                <a:latin typeface="Abadi" panose="020B0604020104020204" pitchFamily="34" charset="0"/>
              </a:rPr>
              <a:t> </a:t>
            </a:r>
            <a:r>
              <a:rPr lang="tr-TR" sz="1800" dirty="0">
                <a:latin typeface="Abadi" panose="020B0604020104020204" pitchFamily="34" charset="0"/>
              </a:rPr>
              <a:t>r</a:t>
            </a:r>
            <a:r>
              <a:rPr lang="en-US" sz="1800" dirty="0">
                <a:latin typeface="Abadi" panose="020B0604020104020204" pitchFamily="34" charset="0"/>
              </a:rPr>
              <a:t>ate </a:t>
            </a:r>
            <a:r>
              <a:rPr lang="tr-TR" sz="1800" dirty="0">
                <a:latin typeface="Abadi" panose="020B0604020104020204" pitchFamily="34" charset="0"/>
              </a:rPr>
              <a:t>and O</a:t>
            </a:r>
            <a:r>
              <a:rPr lang="en-US" sz="1800" dirty="0" err="1">
                <a:latin typeface="Abadi" panose="020B0604020104020204" pitchFamily="34" charset="0"/>
              </a:rPr>
              <a:t>rbit</a:t>
            </a:r>
            <a:r>
              <a:rPr lang="en-US" sz="1800" dirty="0">
                <a:latin typeface="Abadi" panose="020B0604020104020204" pitchFamily="34" charset="0"/>
              </a:rPr>
              <a:t> type</a:t>
            </a:r>
            <a:endParaRPr lang="tr-TR" sz="1800" dirty="0">
              <a:latin typeface="Abadi" panose="020B0604020104020204" pitchFamily="34" charset="0"/>
            </a:endParaRPr>
          </a:p>
          <a:p>
            <a:r>
              <a:rPr lang="tr-TR" sz="1800" dirty="0">
                <a:latin typeface="Abadi" panose="020B0604020104020204" pitchFamily="34" charset="0"/>
              </a:rPr>
              <a:t>Flight </a:t>
            </a:r>
            <a:r>
              <a:rPr lang="tr-TR" sz="1800" dirty="0" err="1">
                <a:latin typeface="Abadi" panose="020B0604020104020204" pitchFamily="34" charset="0"/>
              </a:rPr>
              <a:t>number</a:t>
            </a:r>
            <a:r>
              <a:rPr lang="tr-TR" sz="1800" dirty="0">
                <a:latin typeface="Abadi" panose="020B0604020104020204" pitchFamily="34" charset="0"/>
              </a:rPr>
              <a:t> and </a:t>
            </a:r>
            <a:r>
              <a:rPr lang="tr-TR" sz="1800" dirty="0" err="1">
                <a:latin typeface="Abadi" panose="020B0604020104020204" pitchFamily="34" charset="0"/>
              </a:rPr>
              <a:t>Orbit</a:t>
            </a:r>
            <a:r>
              <a:rPr lang="tr-TR" sz="1800" dirty="0">
                <a:latin typeface="Abadi" panose="020B0604020104020204" pitchFamily="34" charset="0"/>
              </a:rPr>
              <a:t> </a:t>
            </a:r>
            <a:r>
              <a:rPr lang="tr-TR" sz="1800" dirty="0" err="1">
                <a:latin typeface="Abadi" panose="020B0604020104020204" pitchFamily="34" charset="0"/>
              </a:rPr>
              <a:t>type</a:t>
            </a:r>
            <a:endParaRPr lang="tr-TR" sz="1800" dirty="0">
              <a:latin typeface="Abadi" panose="020B0604020104020204" pitchFamily="34" charset="0"/>
            </a:endParaRPr>
          </a:p>
          <a:p>
            <a:r>
              <a:rPr lang="tr-TR" sz="1800" dirty="0" err="1">
                <a:latin typeface="Abadi" panose="020B0604020104020204" pitchFamily="34" charset="0"/>
              </a:rPr>
              <a:t>Payload</a:t>
            </a:r>
            <a:r>
              <a:rPr lang="tr-TR" sz="1800" dirty="0">
                <a:latin typeface="Abadi" panose="020B0604020104020204" pitchFamily="34" charset="0"/>
              </a:rPr>
              <a:t> and </a:t>
            </a:r>
            <a:r>
              <a:rPr lang="tr-TR" sz="1800" dirty="0" err="1">
                <a:latin typeface="Abadi" panose="020B0604020104020204" pitchFamily="34" charset="0"/>
              </a:rPr>
              <a:t>Orbit</a:t>
            </a:r>
            <a:r>
              <a:rPr lang="tr-TR" sz="1800" dirty="0">
                <a:latin typeface="Abadi" panose="020B0604020104020204" pitchFamily="34" charset="0"/>
              </a:rPr>
              <a:t> </a:t>
            </a:r>
            <a:r>
              <a:rPr lang="tr-TR" sz="1800" dirty="0" err="1">
                <a:latin typeface="Abadi" panose="020B0604020104020204" pitchFamily="34" charset="0"/>
              </a:rPr>
              <a:t>type</a:t>
            </a:r>
            <a:endParaRPr lang="tr-TR" sz="1800" dirty="0">
              <a:latin typeface="Abadi" panose="020B0604020104020204" pitchFamily="34" charset="0"/>
            </a:endParaRPr>
          </a:p>
          <a:p>
            <a:r>
              <a:rPr lang="tr-TR" sz="1800" dirty="0" err="1">
                <a:latin typeface="Abadi" panose="020B0604020104020204" pitchFamily="34" charset="0"/>
              </a:rPr>
              <a:t>Success</a:t>
            </a:r>
            <a:r>
              <a:rPr lang="tr-TR" sz="1800" dirty="0">
                <a:latin typeface="Abadi" panose="020B0604020104020204" pitchFamily="34" charset="0"/>
              </a:rPr>
              <a:t> rate and </a:t>
            </a:r>
            <a:r>
              <a:rPr lang="tr-TR" sz="1800" dirty="0" err="1">
                <a:latin typeface="Abadi" panose="020B0604020104020204" pitchFamily="34" charset="0"/>
              </a:rPr>
              <a:t>Year</a:t>
            </a:r>
            <a:endParaRPr lang="tr-TR" sz="1800" dirty="0">
              <a:latin typeface="Abadi" panose="020B0604020104020204" pitchFamily="34" charset="0"/>
            </a:endParaRPr>
          </a:p>
          <a:p>
            <a:endParaRPr lang="tr-TR" b="1" dirty="0"/>
          </a:p>
          <a:p>
            <a:pPr marL="0" indent="0">
              <a:buNone/>
            </a:pPr>
            <a:r>
              <a:rPr lang="tr-TR" sz="1600" b="1" dirty="0">
                <a:latin typeface="Abadi" panose="020B0604020104020204" pitchFamily="34" charset="0"/>
                <a:hlinkClick r:id="rId3"/>
              </a:rPr>
              <a:t>Source</a:t>
            </a:r>
            <a:endParaRPr lang="tr-TR" b="1" dirty="0">
              <a:latin typeface="Abadi" panose="020B0604020104020204" pitchFamily="34" charset="0"/>
            </a:endParaRPr>
          </a:p>
          <a:p>
            <a:endParaRPr lang="tr-TR" b="1" dirty="0"/>
          </a:p>
          <a:p>
            <a:endParaRPr lang="en-US" b="1"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5221"/>
            <a:ext cx="10232935" cy="4901990"/>
          </a:xfrm>
          <a:prstGeom prst="rect">
            <a:avLst/>
          </a:prstGeom>
        </p:spPr>
        <p:txBody>
          <a:bodyPr lIns="91440" tIns="45720" rIns="91440" bIns="45720" anchor="t"/>
          <a:lstStyle/>
          <a:p>
            <a:r>
              <a:rPr lang="en-US" sz="1400" dirty="0">
                <a:latin typeface="Abadi" panose="020B0604020104020204" pitchFamily="34" charset="0"/>
              </a:rPr>
              <a:t>select distinct(LAUNCH_SITE) from SPACEXTBL</a:t>
            </a:r>
            <a:endParaRPr lang="tr-TR" sz="1400" dirty="0">
              <a:latin typeface="Abadi" panose="020B0604020104020204" pitchFamily="34" charset="0"/>
            </a:endParaRPr>
          </a:p>
          <a:p>
            <a:r>
              <a:rPr lang="en-US" sz="1400" dirty="0">
                <a:latin typeface="Abadi" panose="020B0604020104020204" pitchFamily="34" charset="0"/>
              </a:rPr>
              <a:t>select * from SPACEXTBL where LAUNCH_SITE LIKE 'CCA%' limit 5</a:t>
            </a:r>
            <a:endParaRPr lang="tr-TR" sz="1400" dirty="0">
              <a:latin typeface="Abadi" panose="020B0604020104020204" pitchFamily="34" charset="0"/>
            </a:endParaRPr>
          </a:p>
          <a:p>
            <a:r>
              <a:rPr lang="en-US" sz="1400" dirty="0">
                <a:latin typeface="Abadi" panose="020B0604020104020204" pitchFamily="34" charset="0"/>
              </a:rPr>
              <a:t>select sum(PAYLOAD_MASS__KG_) from SPACEXTBL where CUSTOMER = 'NASA (CRS)’</a:t>
            </a:r>
            <a:endParaRPr lang="tr-TR" sz="1400" dirty="0">
              <a:latin typeface="Abadi" panose="020B0604020104020204" pitchFamily="34" charset="0"/>
            </a:endParaRPr>
          </a:p>
          <a:p>
            <a:r>
              <a:rPr lang="en-US" sz="1400" dirty="0">
                <a:latin typeface="Abadi" panose="020B0604020104020204" pitchFamily="34" charset="0"/>
              </a:rPr>
              <a:t>select avg(PAYLOAD_MASS__KG_) from SPACEXTBL where BOOSTER_VERSION = 'F9 v1.1’</a:t>
            </a:r>
            <a:endParaRPr lang="tr-TR" sz="1400" dirty="0">
              <a:latin typeface="Abadi" panose="020B0604020104020204" pitchFamily="34" charset="0"/>
            </a:endParaRPr>
          </a:p>
          <a:p>
            <a:r>
              <a:rPr lang="en-US" sz="1400" dirty="0">
                <a:latin typeface="Abadi" panose="020B0604020104020204" pitchFamily="34" charset="0"/>
              </a:rPr>
              <a:t>select DATE from SPACEXTBL where LANDING__OUTCOME = 'Success (ground pad)' order by DATE limit 1</a:t>
            </a:r>
            <a:endParaRPr lang="tr-TR" sz="1400" dirty="0">
              <a:latin typeface="Abadi" panose="020B0604020104020204" pitchFamily="34" charset="0"/>
            </a:endParaRPr>
          </a:p>
          <a:p>
            <a:r>
              <a:rPr lang="en-US" sz="1400" dirty="0">
                <a:latin typeface="Abadi" panose="020B0604020104020204" pitchFamily="34" charset="0"/>
              </a:rPr>
              <a:t>select BOOSTER_VERSION from SPACEXTBL where (LANDING__OUTCOME = 'Success (drone ship)') and (PAYLOAD_MASS__KG_ &gt; 4000) and (PAYLOAD_MASS__KG_ &lt; 6000)</a:t>
            </a:r>
            <a:endParaRPr lang="tr-TR" sz="1400" dirty="0">
              <a:latin typeface="Abadi" panose="020B0604020104020204" pitchFamily="34" charset="0"/>
            </a:endParaRPr>
          </a:p>
          <a:p>
            <a:r>
              <a:rPr lang="en-US" sz="1400" dirty="0">
                <a:latin typeface="Abadi" panose="020B0604020104020204" pitchFamily="34" charset="0"/>
              </a:rPr>
              <a:t>select count(*) as </a:t>
            </a:r>
            <a:r>
              <a:rPr lang="en-US" sz="1400" dirty="0" err="1">
                <a:latin typeface="Abadi" panose="020B0604020104020204" pitchFamily="34" charset="0"/>
              </a:rPr>
              <a:t>Successful_Mission_Number</a:t>
            </a:r>
            <a:r>
              <a:rPr lang="en-US" sz="1400" dirty="0">
                <a:latin typeface="Abadi" panose="020B0604020104020204" pitchFamily="34" charset="0"/>
              </a:rPr>
              <a:t> from SPACEXTBL where LANDING__OUTCOME like 'Success%’</a:t>
            </a:r>
            <a:endParaRPr lang="tr-TR" sz="1400" dirty="0">
              <a:latin typeface="Abadi" panose="020B0604020104020204" pitchFamily="34" charset="0"/>
            </a:endParaRPr>
          </a:p>
          <a:p>
            <a:r>
              <a:rPr lang="en-US" sz="1400" dirty="0">
                <a:latin typeface="Abadi" panose="020B0604020104020204" pitchFamily="34" charset="0"/>
              </a:rPr>
              <a:t>select count(*) as </a:t>
            </a:r>
            <a:r>
              <a:rPr lang="en-US" sz="1400" dirty="0" err="1">
                <a:latin typeface="Abadi" panose="020B0604020104020204" pitchFamily="34" charset="0"/>
              </a:rPr>
              <a:t>Failure_Mission_Number</a:t>
            </a:r>
            <a:r>
              <a:rPr lang="en-US" sz="1400" dirty="0">
                <a:latin typeface="Abadi" panose="020B0604020104020204" pitchFamily="34" charset="0"/>
              </a:rPr>
              <a:t> from SPACEXTBL where LANDING__OUTCOME like 'Failure%'</a:t>
            </a:r>
          </a:p>
          <a:p>
            <a:r>
              <a:rPr lang="en-US" sz="1400" dirty="0">
                <a:latin typeface="Abadi" panose="020B0604020104020204" pitchFamily="34" charset="0"/>
              </a:rPr>
              <a:t>select BOOSTER_VERSION from SPACEXTBL where PAYLOAD_MASS__KG_ = (select max(PAYLOAD_MASS__KG_) from SPACEXTBL)</a:t>
            </a:r>
            <a:endParaRPr lang="tr-TR" sz="1400" dirty="0">
              <a:latin typeface="Abadi" panose="020B0604020104020204" pitchFamily="34" charset="0"/>
            </a:endParaRPr>
          </a:p>
          <a:p>
            <a:r>
              <a:rPr lang="en-US" sz="1400" dirty="0">
                <a:latin typeface="Abadi" panose="020B0604020104020204" pitchFamily="34" charset="0"/>
              </a:rPr>
              <a:t>select BOOSTER_VERSION , LAUNCH_SITE from SPACEXTBL where (LANDING__OUTCOME = 'Failure (drone ship)') and (DATE &gt;= '2015-01-01') and (DATE &lt; '2016-01-01’)</a:t>
            </a:r>
            <a:endParaRPr lang="tr-TR" sz="1400" dirty="0">
              <a:latin typeface="Abadi" panose="020B0604020104020204" pitchFamily="34" charset="0"/>
            </a:endParaRPr>
          </a:p>
          <a:p>
            <a:r>
              <a:rPr lang="en-US" sz="1400" dirty="0">
                <a:latin typeface="Abadi" panose="020B0604020104020204" pitchFamily="34" charset="0"/>
              </a:rPr>
              <a:t>select LANDING__OUTCOME , count(*) as </a:t>
            </a:r>
            <a:r>
              <a:rPr lang="en-US" sz="1400" dirty="0" err="1">
                <a:latin typeface="Abadi" panose="020B0604020104020204" pitchFamily="34" charset="0"/>
              </a:rPr>
              <a:t>Occuring_Number</a:t>
            </a:r>
            <a:r>
              <a:rPr lang="en-US" sz="1400" dirty="0">
                <a:latin typeface="Abadi" panose="020B0604020104020204" pitchFamily="34" charset="0"/>
              </a:rPr>
              <a:t> from SPACEXTBL where (DATE &gt; '2010-06-04') and (DATE &lt; '2017-03-20') group by LANDING__OUTCOME order by count(*) desc </a:t>
            </a:r>
            <a:endParaRPr lang="tr-TR" sz="1400" dirty="0">
              <a:latin typeface="Abadi" panose="020B0604020104020204" pitchFamily="34" charset="0"/>
            </a:endParaRPr>
          </a:p>
          <a:p>
            <a:endParaRPr lang="tr-TR" sz="1400" dirty="0">
              <a:latin typeface="Abadi" panose="020B0604020104020204" pitchFamily="34" charset="0"/>
            </a:endParaRPr>
          </a:p>
          <a:p>
            <a:pPr marL="0" indent="0">
              <a:buNone/>
            </a:pPr>
            <a:r>
              <a:rPr lang="en-US" sz="1600" dirty="0">
                <a:latin typeface="Abadi" panose="020B0604020104020204" pitchFamily="34" charset="0"/>
                <a:hlinkClick r:id="rId4"/>
              </a:rPr>
              <a:t>Source</a:t>
            </a: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646857"/>
          </a:xfrm>
          <a:prstGeom prst="rect">
            <a:avLst/>
          </a:prstGeom>
        </p:spPr>
        <p:txBody>
          <a:bodyPr>
            <a:normAutofit/>
          </a:bodyPr>
          <a:lstStyle/>
          <a:p>
            <a:r>
              <a:rPr lang="tr-TR" sz="2400" dirty="0">
                <a:latin typeface="Abadi" panose="020B0604020104020204" pitchFamily="34" charset="0"/>
              </a:rPr>
              <a:t>I added  following objects to a folium map to create an interactive visualization on data for understanding problem clearly ;</a:t>
            </a:r>
          </a:p>
          <a:p>
            <a:pPr lvl="1"/>
            <a:r>
              <a:rPr lang="tr-TR" sz="2000" dirty="0">
                <a:latin typeface="Abadi" panose="020B0604020104020204" pitchFamily="34" charset="0"/>
              </a:rPr>
              <a:t>Marker</a:t>
            </a:r>
          </a:p>
          <a:p>
            <a:pPr lvl="1"/>
            <a:r>
              <a:rPr lang="tr-TR" sz="2000" dirty="0">
                <a:latin typeface="Abadi" panose="020B0604020104020204" pitchFamily="34" charset="0"/>
              </a:rPr>
              <a:t>Circle</a:t>
            </a:r>
          </a:p>
          <a:p>
            <a:pPr lvl="1"/>
            <a:r>
              <a:rPr lang="tr-TR" sz="2000" dirty="0">
                <a:latin typeface="Abadi" panose="020B0604020104020204" pitchFamily="34" charset="0"/>
              </a:rPr>
              <a:t>Line</a:t>
            </a:r>
            <a:endParaRPr lang="en-US" sz="2000" dirty="0">
              <a:latin typeface="Abadi" panose="020B0604020104020204" pitchFamily="34" charset="0"/>
            </a:endParaRPr>
          </a:p>
          <a:p>
            <a:endParaRPr lang="tr-TR" dirty="0"/>
          </a:p>
          <a:p>
            <a:pPr marL="0" indent="0">
              <a:buNone/>
            </a:pPr>
            <a:endParaRPr lang="tr-TR" dirty="0"/>
          </a:p>
          <a:p>
            <a:pPr marL="0" indent="0">
              <a:buNone/>
            </a:pPr>
            <a:r>
              <a:rPr lang="en-US" sz="1600" dirty="0">
                <a:hlinkClick r:id="rId3"/>
              </a:rPr>
              <a:t>Source</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8" name="Resim 7" descr="tablo içeren bir resim&#10;&#10;Açıklama otomatik olarak oluşturuldu">
            <a:extLst>
              <a:ext uri="{FF2B5EF4-FFF2-40B4-BE49-F238E27FC236}">
                <a16:creationId xmlns:a16="http://schemas.microsoft.com/office/drawing/2014/main" id="{A81B88AB-2713-4451-BBD1-2F0BBDF07BE6}"/>
              </a:ext>
            </a:extLst>
          </p:cNvPr>
          <p:cNvPicPr>
            <a:picLocks noChangeAspect="1"/>
          </p:cNvPicPr>
          <p:nvPr/>
        </p:nvPicPr>
        <p:blipFill>
          <a:blip r:embed="rId4"/>
          <a:stretch>
            <a:fillRect/>
          </a:stretch>
        </p:blipFill>
        <p:spPr>
          <a:xfrm>
            <a:off x="3652228" y="3429000"/>
            <a:ext cx="4887543" cy="1418208"/>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539"/>
            <a:ext cx="9745589" cy="4351338"/>
          </a:xfrm>
          <a:prstGeom prst="rect">
            <a:avLst/>
          </a:prstGeom>
        </p:spPr>
        <p:txBody>
          <a:bodyPr>
            <a:normAutofit lnSpcReduction="10000"/>
          </a:bodyPr>
          <a:lstStyle/>
          <a:p>
            <a:r>
              <a:rPr lang="tr-TR" sz="2400" dirty="0">
                <a:latin typeface="Abadi" panose="020B0604020104020204" pitchFamily="34" charset="0"/>
              </a:rPr>
              <a:t>I </a:t>
            </a:r>
            <a:r>
              <a:rPr lang="tr-TR" sz="2400" dirty="0" err="1">
                <a:latin typeface="Abadi" panose="020B0604020104020204" pitchFamily="34" charset="0"/>
              </a:rPr>
              <a:t>have</a:t>
            </a:r>
            <a:r>
              <a:rPr lang="tr-TR" sz="2400" dirty="0">
                <a:latin typeface="Abadi" panose="020B0604020104020204" pitchFamily="34" charset="0"/>
              </a:rPr>
              <a:t> </a:t>
            </a:r>
            <a:r>
              <a:rPr lang="tr-TR" sz="2400" dirty="0" err="1">
                <a:latin typeface="Abadi" panose="020B0604020104020204" pitchFamily="34" charset="0"/>
              </a:rPr>
              <a:t>followed</a:t>
            </a:r>
            <a:r>
              <a:rPr lang="tr-TR" sz="2400" dirty="0">
                <a:latin typeface="Abadi" panose="020B0604020104020204" pitchFamily="34" charset="0"/>
              </a:rPr>
              <a:t> </a:t>
            </a:r>
            <a:r>
              <a:rPr lang="tr-TR" sz="2400" dirty="0" err="1">
                <a:latin typeface="Abadi" panose="020B0604020104020204" pitchFamily="34" charset="0"/>
              </a:rPr>
              <a:t>machine</a:t>
            </a:r>
            <a:r>
              <a:rPr lang="tr-TR" sz="2400" dirty="0">
                <a:latin typeface="Abadi" panose="020B0604020104020204" pitchFamily="34" charset="0"/>
              </a:rPr>
              <a:t> </a:t>
            </a:r>
            <a:r>
              <a:rPr lang="tr-TR" sz="2400" dirty="0" err="1">
                <a:latin typeface="Abadi" panose="020B0604020104020204" pitchFamily="34" charset="0"/>
              </a:rPr>
              <a:t>learning</a:t>
            </a:r>
            <a:r>
              <a:rPr lang="tr-TR" sz="2400" dirty="0">
                <a:latin typeface="Abadi" panose="020B0604020104020204" pitchFamily="34" charset="0"/>
              </a:rPr>
              <a:t> </a:t>
            </a:r>
            <a:r>
              <a:rPr lang="tr-TR" sz="2400" dirty="0" err="1">
                <a:latin typeface="Abadi" panose="020B0604020104020204" pitchFamily="34" charset="0"/>
              </a:rPr>
              <a:t>process</a:t>
            </a:r>
            <a:r>
              <a:rPr lang="tr-TR" sz="2400" dirty="0">
                <a:latin typeface="Abadi" panose="020B0604020104020204" pitchFamily="34" charset="0"/>
              </a:rPr>
              <a:t>  </a:t>
            </a:r>
            <a:r>
              <a:rPr lang="tr-TR" sz="2400" dirty="0" err="1">
                <a:latin typeface="Abadi" panose="020B0604020104020204" pitchFamily="34" charset="0"/>
              </a:rPr>
              <a:t>given</a:t>
            </a:r>
            <a:r>
              <a:rPr lang="tr-TR" sz="2400" dirty="0">
                <a:latin typeface="Abadi" panose="020B0604020104020204" pitchFamily="34" charset="0"/>
              </a:rPr>
              <a:t> </a:t>
            </a:r>
            <a:r>
              <a:rPr lang="tr-TR" sz="2400" dirty="0" err="1">
                <a:latin typeface="Abadi" panose="020B0604020104020204" pitchFamily="34" charset="0"/>
              </a:rPr>
              <a:t>below</a:t>
            </a:r>
            <a:r>
              <a:rPr lang="tr-TR" sz="2400" dirty="0">
                <a:latin typeface="Abadi" panose="020B0604020104020204" pitchFamily="34" charset="0"/>
              </a:rPr>
              <a:t> ;</a:t>
            </a:r>
          </a:p>
          <a:p>
            <a:pPr lvl="1"/>
            <a:r>
              <a:rPr lang="tr-TR" sz="1600" dirty="0">
                <a:latin typeface="Abadi" panose="020B0604020104020204" pitchFamily="34" charset="0"/>
              </a:rPr>
              <a:t>C</a:t>
            </a:r>
            <a:r>
              <a:rPr lang="en-US" sz="1600" dirty="0">
                <a:latin typeface="Abadi" panose="020B0604020104020204" pitchFamily="34" charset="0"/>
              </a:rPr>
              <a:t>reate a column for the class</a:t>
            </a:r>
            <a:endParaRPr lang="tr-TR" sz="1600" dirty="0">
              <a:latin typeface="Abadi" panose="020B0604020104020204" pitchFamily="34" charset="0"/>
            </a:endParaRPr>
          </a:p>
          <a:p>
            <a:pPr lvl="1"/>
            <a:r>
              <a:rPr lang="en-US" sz="1600" dirty="0">
                <a:latin typeface="Abadi" panose="020B0604020104020204" pitchFamily="34" charset="0"/>
              </a:rPr>
              <a:t>Standardize the data</a:t>
            </a:r>
            <a:endParaRPr lang="tr-TR" sz="1600" dirty="0">
              <a:latin typeface="Abadi" panose="020B0604020104020204" pitchFamily="34" charset="0"/>
            </a:endParaRPr>
          </a:p>
          <a:p>
            <a:pPr lvl="1"/>
            <a:r>
              <a:rPr lang="en-US" sz="1600" dirty="0">
                <a:latin typeface="Abadi" panose="020B0604020104020204" pitchFamily="34" charset="0"/>
              </a:rPr>
              <a:t>Split into training data and test data</a:t>
            </a:r>
            <a:endParaRPr lang="tr-TR" sz="1600" dirty="0">
              <a:latin typeface="Abadi" panose="020B0604020104020204" pitchFamily="34" charset="0"/>
            </a:endParaRPr>
          </a:p>
          <a:p>
            <a:pPr lvl="1"/>
            <a:r>
              <a:rPr lang="en-US" sz="1600" dirty="0">
                <a:latin typeface="Abadi" panose="020B0604020104020204" pitchFamily="34" charset="0"/>
              </a:rPr>
              <a:t>Find best Hyperparameter for SVM, Classification Trees and Logistic Regression</a:t>
            </a:r>
            <a:endParaRPr lang="tr-TR" sz="1600" dirty="0">
              <a:latin typeface="Abadi" panose="020B0604020104020204" pitchFamily="34" charset="0"/>
            </a:endParaRPr>
          </a:p>
          <a:p>
            <a:pPr lvl="1"/>
            <a:r>
              <a:rPr lang="en-US" sz="1600" dirty="0">
                <a:latin typeface="Abadi" panose="020B0604020104020204" pitchFamily="34" charset="0"/>
              </a:rPr>
              <a:t>Find the method performs best using test data</a:t>
            </a:r>
            <a:endParaRPr lang="tr-TR" sz="1600" dirty="0">
              <a:latin typeface="Abadi" panose="020B0604020104020204" pitchFamily="34" charset="0"/>
            </a:endParaRPr>
          </a:p>
          <a:p>
            <a:pPr marL="457200" lvl="1" indent="0">
              <a:buNone/>
            </a:pPr>
            <a:endParaRPr lang="tr-TR" sz="1600" dirty="0">
              <a:latin typeface="Abadi" panose="020B0604020104020204" pitchFamily="34" charset="0"/>
            </a:endParaRPr>
          </a:p>
          <a:p>
            <a:pPr marL="457200" lvl="1" indent="0">
              <a:buNone/>
            </a:pPr>
            <a:endParaRPr lang="tr-TR" sz="1600" dirty="0">
              <a:latin typeface="Abadi" panose="020B0604020104020204" pitchFamily="34" charset="0"/>
            </a:endParaRPr>
          </a:p>
          <a:p>
            <a:pPr marL="457200" lvl="1" indent="0">
              <a:buNone/>
            </a:pPr>
            <a:endParaRPr lang="tr-TR" sz="1600" dirty="0">
              <a:latin typeface="Abadi" panose="020B0604020104020204" pitchFamily="34" charset="0"/>
            </a:endParaRPr>
          </a:p>
          <a:p>
            <a:pPr marL="457200" lvl="1" indent="0">
              <a:buNone/>
            </a:pPr>
            <a:endParaRPr lang="tr-TR" sz="1600" dirty="0">
              <a:latin typeface="Abadi" panose="020B0604020104020204" pitchFamily="34" charset="0"/>
            </a:endParaRPr>
          </a:p>
          <a:p>
            <a:pPr marL="457200" lvl="1" indent="0">
              <a:buNone/>
            </a:pPr>
            <a:endParaRPr lang="tr-TR" sz="1600" dirty="0">
              <a:latin typeface="Abadi" panose="020B0604020104020204" pitchFamily="34" charset="0"/>
            </a:endParaRPr>
          </a:p>
          <a:p>
            <a:pPr marL="457200" lvl="1" indent="0">
              <a:buNone/>
            </a:pPr>
            <a:r>
              <a:rPr lang="tr-TR" sz="1600" dirty="0">
                <a:latin typeface="Abadi" panose="020B0604020104020204" pitchFamily="34" charset="0"/>
              </a:rPr>
              <a:t>				         </a:t>
            </a:r>
          </a:p>
          <a:p>
            <a:pPr marL="457200" lvl="1" indent="0">
              <a:buNone/>
            </a:pPr>
            <a:r>
              <a:rPr lang="tr-TR" sz="1600" dirty="0">
                <a:latin typeface="Abadi" panose="020B0604020104020204" pitchFamily="34" charset="0"/>
              </a:rPr>
              <a:t> 				          </a:t>
            </a:r>
          </a:p>
          <a:p>
            <a:pPr marL="457200" lvl="1" indent="0">
              <a:buNone/>
            </a:pPr>
            <a:r>
              <a:rPr lang="tr-TR" sz="1600" dirty="0">
                <a:latin typeface="Abadi" panose="020B0604020104020204" pitchFamily="34" charset="0"/>
              </a:rPr>
              <a:t>                                                             %60                          %20      %20</a:t>
            </a:r>
          </a:p>
          <a:p>
            <a:pPr marL="457200" lvl="1" indent="0">
              <a:buNone/>
            </a:pPr>
            <a:r>
              <a:rPr lang="tr-TR" sz="1600" dirty="0">
                <a:latin typeface="Abadi" panose="020B0604020104020204" pitchFamily="34" charset="0"/>
              </a:rPr>
              <a:t>									</a:t>
            </a:r>
          </a:p>
          <a:p>
            <a:pPr marL="457200" lvl="1" indent="0">
              <a:buNone/>
            </a:pPr>
            <a:r>
              <a:rPr lang="tr-TR" sz="1600" dirty="0">
                <a:latin typeface="Abadi" panose="020B0604020104020204" pitchFamily="34" charset="0"/>
                <a:hlinkClick r:id="rId5"/>
              </a:rPr>
              <a:t>Source</a:t>
            </a:r>
            <a:endParaRPr lang="tr-TR" sz="16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1026" name="Picture 2">
            <a:extLst>
              <a:ext uri="{FF2B5EF4-FFF2-40B4-BE49-F238E27FC236}">
                <a16:creationId xmlns:a16="http://schemas.microsoft.com/office/drawing/2014/main" id="{5DF934BF-D321-4D0E-AA29-F9BC71644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3876916"/>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97C080-F6E3-4DEF-9AE2-98FCA610A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7314" y="1609679"/>
            <a:ext cx="692467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0756" y="5053240"/>
            <a:ext cx="9244001" cy="897544"/>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Now if you observe Flight Number Vs. Launch Site scatter point chart you will find only the VAFB-SLC 4E launch site has relationship when increasing flight number result with successful landing.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25AE5AB8-2420-4681-AD39-4F03ABAF3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837825"/>
            <a:ext cx="10687961" cy="256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71680"/>
            <a:ext cx="9483698" cy="58992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Now if you observe Payload Vs. Launch Site scatter point chart you will find for the 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F6FDD5AD-4DB7-47CB-92AC-28DF45446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01978"/>
            <a:ext cx="10687961" cy="22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89135" y="5431304"/>
            <a:ext cx="9324372" cy="1188537"/>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As seen from the bar chart , ES-L1 / GEO / HEO / SSO orbits have the highest success rate (%100) for landing mission but the SO orbit has the lowest one which is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323B50BD-3F37-4E70-8411-6E5E829E3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771" y="1809750"/>
            <a:ext cx="80391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8105" y="5574476"/>
            <a:ext cx="10573748" cy="686469"/>
          </a:xfrm>
          <a:prstGeom prst="rect">
            <a:avLst/>
          </a:prstGeom>
        </p:spPr>
        <p:txBody>
          <a:bodyPr>
            <a:norm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7609BF2E-A386-4A07-9BED-E02095D17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04" y="1919334"/>
            <a:ext cx="11506255" cy="247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6514" y="5555347"/>
            <a:ext cx="10619248" cy="963148"/>
          </a:xfrm>
          <a:prstGeom prst="rect">
            <a:avLst/>
          </a:prstGeom>
        </p:spPr>
        <p:txBody>
          <a:bodyPr>
            <a:no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Polar, LEO and ISS</a:t>
            </a:r>
            <a:r>
              <a:rPr lang="tr-TR" sz="18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611E85B4-32AD-4298-8426-E397A831D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13" y="1874139"/>
            <a:ext cx="11515541" cy="267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776111"/>
            <a:ext cx="10248056" cy="651100"/>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You can observe that the suc</a:t>
            </a:r>
            <a:r>
              <a:rPr lang="tr-TR" sz="1600" dirty="0">
                <a:solidFill>
                  <a:schemeClr val="accent3">
                    <a:lumMod val="25000"/>
                  </a:schemeClr>
                </a:solidFill>
                <a:latin typeface="Abadi" panose="020B0604020104020204" pitchFamily="34" charset="0"/>
              </a:rPr>
              <a:t>c</a:t>
            </a:r>
            <a:r>
              <a:rPr lang="en-US" sz="1600" dirty="0">
                <a:solidFill>
                  <a:schemeClr val="accent3">
                    <a:lumMod val="25000"/>
                  </a:schemeClr>
                </a:solidFill>
                <a:latin typeface="Abadi" panose="020B0604020104020204" pitchFamily="34" charset="0"/>
              </a:rPr>
              <a:t>ess rate since 2013 kept increasing till 2020</a:t>
            </a:r>
            <a:r>
              <a:rPr lang="tr-TR" sz="1600"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16367E4E-88E6-4BED-92B7-4D6E498C8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73" y="2050676"/>
            <a:ext cx="692467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56372"/>
            <a:ext cx="9745589" cy="4420591"/>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To </a:t>
            </a:r>
            <a:r>
              <a:rPr lang="tr-TR" sz="2200" dirty="0" err="1">
                <a:solidFill>
                  <a:schemeClr val="accent3">
                    <a:lumMod val="25000"/>
                  </a:schemeClr>
                </a:solidFill>
                <a:latin typeface="Abadi" panose="020B0604020104020204" pitchFamily="34" charset="0"/>
              </a:rPr>
              <a:t>take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unique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names</a:t>
            </a:r>
            <a:r>
              <a:rPr lang="tr-TR" sz="2200" dirty="0">
                <a:solidFill>
                  <a:schemeClr val="accent3">
                    <a:lumMod val="25000"/>
                  </a:schemeClr>
                </a:solidFill>
                <a:latin typeface="Abadi" panose="020B0604020104020204" pitchFamily="34" charset="0"/>
              </a:rPr>
              <a:t>  , I used DISTINCT function in sql query.</a:t>
            </a:r>
          </a:p>
          <a:p>
            <a:pPr>
              <a:lnSpc>
                <a:spcPct val="100000"/>
              </a:lnSpc>
              <a:spcBef>
                <a:spcPts val="1400"/>
              </a:spcBef>
            </a:pPr>
            <a:endParaRPr lang="tr-TR"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Resim 9">
            <a:extLst>
              <a:ext uri="{FF2B5EF4-FFF2-40B4-BE49-F238E27FC236}">
                <a16:creationId xmlns:a16="http://schemas.microsoft.com/office/drawing/2014/main" id="{7D082FFB-BC0A-49F1-B668-B0EE319FB4E7}"/>
              </a:ext>
            </a:extLst>
          </p:cNvPr>
          <p:cNvPicPr>
            <a:picLocks noChangeAspect="1"/>
          </p:cNvPicPr>
          <p:nvPr/>
        </p:nvPicPr>
        <p:blipFill>
          <a:blip r:embed="rId3"/>
          <a:stretch>
            <a:fillRect/>
          </a:stretch>
        </p:blipFill>
        <p:spPr>
          <a:xfrm>
            <a:off x="770011" y="2964706"/>
            <a:ext cx="9324603" cy="239175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 </a:t>
            </a:r>
            <a:r>
              <a:rPr lang="tr-TR" sz="2200" dirty="0" err="1">
                <a:solidFill>
                  <a:schemeClr val="accent3">
                    <a:lumMod val="25000"/>
                  </a:schemeClr>
                </a:solidFill>
                <a:latin typeface="Abadi" panose="020B0604020104020204" pitchFamily="34" charset="0"/>
              </a:rPr>
              <a:t>take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only</a:t>
            </a:r>
            <a:r>
              <a:rPr lang="en-US" sz="2200" dirty="0">
                <a:solidFill>
                  <a:schemeClr val="accent3">
                    <a:lumMod val="25000"/>
                  </a:schemeClr>
                </a:solidFill>
                <a:latin typeface="Abadi" panose="020B0604020104020204" pitchFamily="34" charset="0"/>
              </a:rPr>
              <a:t> 5 records where launch sites begin with `CCA`</a:t>
            </a:r>
            <a:r>
              <a:rPr lang="tr-TR" sz="2200" dirty="0">
                <a:solidFill>
                  <a:schemeClr val="accent3">
                    <a:lumMod val="25000"/>
                  </a:schemeClr>
                </a:solidFill>
                <a:latin typeface="Abadi" panose="020B0604020104020204" pitchFamily="34" charset="0"/>
              </a:rPr>
              <a:t> , I used LIMIT 5 and LIKE </a:t>
            </a:r>
            <a:r>
              <a:rPr lang="tr-TR" sz="2200" dirty="0" err="1">
                <a:solidFill>
                  <a:schemeClr val="accent3">
                    <a:lumMod val="25000"/>
                  </a:schemeClr>
                </a:solidFill>
                <a:latin typeface="Abadi" panose="020B0604020104020204" pitchFamily="34" charset="0"/>
              </a:rPr>
              <a:t>keywords</a:t>
            </a:r>
            <a:r>
              <a:rPr lang="tr-TR" sz="2200" dirty="0">
                <a:solidFill>
                  <a:schemeClr val="accent3">
                    <a:lumMod val="25000"/>
                  </a:schemeClr>
                </a:solidFill>
                <a:latin typeface="Abadi" panose="020B0604020104020204" pitchFamily="34" charset="0"/>
              </a:rPr>
              <a:t> in sql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Resim 6">
            <a:extLst>
              <a:ext uri="{FF2B5EF4-FFF2-40B4-BE49-F238E27FC236}">
                <a16:creationId xmlns:a16="http://schemas.microsoft.com/office/drawing/2014/main" id="{ACF2223E-0505-418D-8CE8-7510C079791E}"/>
              </a:ext>
            </a:extLst>
          </p:cNvPr>
          <p:cNvPicPr>
            <a:picLocks noChangeAspect="1"/>
          </p:cNvPicPr>
          <p:nvPr/>
        </p:nvPicPr>
        <p:blipFill>
          <a:blip r:embed="rId3"/>
          <a:stretch>
            <a:fillRect/>
          </a:stretch>
        </p:blipFill>
        <p:spPr>
          <a:xfrm>
            <a:off x="770010" y="2996697"/>
            <a:ext cx="10120796" cy="31802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 c</a:t>
            </a:r>
            <a:r>
              <a:rPr lang="en-US" sz="2200" dirty="0">
                <a:solidFill>
                  <a:schemeClr val="accent3">
                    <a:lumMod val="25000"/>
                  </a:schemeClr>
                </a:solidFill>
                <a:latin typeface="Abadi" panose="020B0604020104020204" pitchFamily="34" charset="0"/>
              </a:rPr>
              <a:t>alculate the total payload carried by boosters from NASA</a:t>
            </a:r>
            <a:r>
              <a:rPr lang="tr-TR" sz="2200" dirty="0">
                <a:solidFill>
                  <a:schemeClr val="accent3">
                    <a:lumMod val="25000"/>
                  </a:schemeClr>
                </a:solidFill>
                <a:latin typeface="Abadi" panose="020B0604020104020204" pitchFamily="34" charset="0"/>
              </a:rPr>
              <a:t>  , I used WHERE filtering on </a:t>
            </a:r>
            <a:r>
              <a:rPr lang="tr-TR" sz="2200" dirty="0" err="1">
                <a:solidFill>
                  <a:schemeClr val="accent3">
                    <a:lumMod val="25000"/>
                  </a:schemeClr>
                </a:solidFill>
                <a:latin typeface="Abadi" panose="020B0604020104020204" pitchFamily="34" charset="0"/>
              </a:rPr>
              <a:t>customer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and SUM function in sql query.</a:t>
            </a:r>
          </a:p>
          <a:p>
            <a:pPr>
              <a:lnSpc>
                <a:spcPct val="100000"/>
              </a:lnSpc>
              <a:spcBef>
                <a:spcPts val="1400"/>
              </a:spcBef>
            </a:pPr>
            <a:endParaRPr lang="tr-TR"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Resim 5" descr="metin içeren bir resim&#10;&#10;Açıklama otomatik olarak oluşturuldu">
            <a:extLst>
              <a:ext uri="{FF2B5EF4-FFF2-40B4-BE49-F238E27FC236}">
                <a16:creationId xmlns:a16="http://schemas.microsoft.com/office/drawing/2014/main" id="{8E3FF787-4E1E-47E1-9BE3-832C30238413}"/>
              </a:ext>
            </a:extLst>
          </p:cNvPr>
          <p:cNvPicPr>
            <a:picLocks noChangeAspect="1"/>
          </p:cNvPicPr>
          <p:nvPr/>
        </p:nvPicPr>
        <p:blipFill>
          <a:blip r:embed="rId3"/>
          <a:stretch>
            <a:fillRect/>
          </a:stretch>
        </p:blipFill>
        <p:spPr>
          <a:xfrm>
            <a:off x="770011" y="3429000"/>
            <a:ext cx="10031852" cy="18059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 c</a:t>
            </a:r>
            <a:r>
              <a:rPr lang="en-US" sz="2200" dirty="0">
                <a:solidFill>
                  <a:schemeClr val="accent3">
                    <a:lumMod val="25000"/>
                  </a:schemeClr>
                </a:solidFill>
                <a:latin typeface="Abadi" panose="020B0604020104020204" pitchFamily="34" charset="0"/>
              </a:rPr>
              <a:t>alculate the average payload mass carried by booster version F9 v1.1</a:t>
            </a:r>
            <a:r>
              <a:rPr lang="tr-TR" sz="2200" dirty="0">
                <a:solidFill>
                  <a:schemeClr val="accent3">
                    <a:lumMod val="25000"/>
                  </a:schemeClr>
                </a:solidFill>
                <a:latin typeface="Abadi" panose="020B0604020104020204" pitchFamily="34" charset="0"/>
              </a:rPr>
              <a:t> , I used AVG function WHERE filtering on booster_version.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Resim 5" descr="metin içeren bir resim&#10;&#10;Açıklama otomatik olarak oluşturuldu">
            <a:extLst>
              <a:ext uri="{FF2B5EF4-FFF2-40B4-BE49-F238E27FC236}">
                <a16:creationId xmlns:a16="http://schemas.microsoft.com/office/drawing/2014/main" id="{D22738E6-8BE2-48A4-8E35-1B7DBA3957C5}"/>
              </a:ext>
            </a:extLst>
          </p:cNvPr>
          <p:cNvPicPr>
            <a:picLocks noChangeAspect="1"/>
          </p:cNvPicPr>
          <p:nvPr/>
        </p:nvPicPr>
        <p:blipFill>
          <a:blip r:embed="rId3"/>
          <a:stretch>
            <a:fillRect/>
          </a:stretch>
        </p:blipFill>
        <p:spPr>
          <a:xfrm>
            <a:off x="770011" y="3666653"/>
            <a:ext cx="10234529" cy="18403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tr-TR" sz="2200" dirty="0">
                <a:solidFill>
                  <a:schemeClr val="accent3">
                    <a:lumMod val="25000"/>
                  </a:schemeClr>
                </a:solidFill>
                <a:latin typeface="Abadi"/>
              </a:rPr>
              <a:t>To f</a:t>
            </a:r>
            <a:r>
              <a:rPr lang="en-US" sz="2200" dirty="0">
                <a:solidFill>
                  <a:schemeClr val="accent3">
                    <a:lumMod val="25000"/>
                  </a:schemeClr>
                </a:solidFill>
                <a:latin typeface="Abadi"/>
              </a:rPr>
              <a:t>ind the dates of the first successful landing outcome on ground pad</a:t>
            </a:r>
            <a:r>
              <a:rPr lang="tr-TR" sz="2200" dirty="0">
                <a:solidFill>
                  <a:schemeClr val="accent3">
                    <a:lumMod val="25000"/>
                  </a:schemeClr>
                </a:solidFill>
                <a:latin typeface="Abadi"/>
              </a:rPr>
              <a:t> , I used WHERE filtering on landing_outcome with ORDER BY and LIMIT keyword in sql query.</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6" name="Resim 15" descr="metin içeren bir resim&#10;&#10;Açıklama otomatik olarak oluşturuldu">
            <a:extLst>
              <a:ext uri="{FF2B5EF4-FFF2-40B4-BE49-F238E27FC236}">
                <a16:creationId xmlns:a16="http://schemas.microsoft.com/office/drawing/2014/main" id="{FA9DD15B-6BFB-4947-AFCE-45B32AAEB705}"/>
              </a:ext>
            </a:extLst>
          </p:cNvPr>
          <p:cNvPicPr>
            <a:picLocks noChangeAspect="1"/>
          </p:cNvPicPr>
          <p:nvPr/>
        </p:nvPicPr>
        <p:blipFill>
          <a:blip r:embed="rId3"/>
          <a:stretch>
            <a:fillRect/>
          </a:stretch>
        </p:blipFill>
        <p:spPr>
          <a:xfrm>
            <a:off x="770011" y="3617968"/>
            <a:ext cx="9745589" cy="21573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tr-TR" sz="2200" dirty="0">
                <a:solidFill>
                  <a:schemeClr val="accent3">
                    <a:lumMod val="25000"/>
                  </a:schemeClr>
                </a:solidFill>
                <a:latin typeface="Abadi"/>
              </a:rPr>
              <a:t>To l</a:t>
            </a:r>
            <a:r>
              <a:rPr lang="en-US" sz="2200" dirty="0">
                <a:solidFill>
                  <a:schemeClr val="accent3">
                    <a:lumMod val="25000"/>
                  </a:schemeClr>
                </a:solidFill>
                <a:latin typeface="Abadi"/>
              </a:rPr>
              <a:t>ist the names of boosters which have successfully landed on drone ship and had payload mass greater than 4000 but less than 6000</a:t>
            </a:r>
            <a:r>
              <a:rPr lang="tr-TR" sz="2200" dirty="0">
                <a:solidFill>
                  <a:schemeClr val="accent3">
                    <a:lumMod val="25000"/>
                  </a:schemeClr>
                </a:solidFill>
                <a:latin typeface="Abadi"/>
              </a:rPr>
              <a:t> , I used WHERE filtering and AND logical operator in sql query. </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r>
              <a:rPr lang="en-US" sz="2400" dirty="0">
                <a:latin typeface="Abadi" panose="020B0604020104020204" pitchFamily="34" charset="0"/>
              </a:rPr>
              <a:t>select BOOSTER_VERSION from SPACEXTBL where (LANDING__OUTCOME = 'Success (drone ship)') and (PAYLOAD_MASS__KG_ &gt; 4000) and (PAYLOAD_MASS__KG_ &lt; 6000)</a:t>
            </a:r>
            <a:endParaRPr lang="tr-TR" sz="2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Resim 2">
            <a:extLst>
              <a:ext uri="{FF2B5EF4-FFF2-40B4-BE49-F238E27FC236}">
                <a16:creationId xmlns:a16="http://schemas.microsoft.com/office/drawing/2014/main" id="{2DD0FB28-4C3D-42EB-B718-47019B82E767}"/>
              </a:ext>
            </a:extLst>
          </p:cNvPr>
          <p:cNvPicPr>
            <a:picLocks noChangeAspect="1"/>
          </p:cNvPicPr>
          <p:nvPr/>
        </p:nvPicPr>
        <p:blipFill>
          <a:blip r:embed="rId3"/>
          <a:stretch>
            <a:fillRect/>
          </a:stretch>
        </p:blipFill>
        <p:spPr>
          <a:xfrm>
            <a:off x="770012" y="5007986"/>
            <a:ext cx="10085094" cy="1419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 c</a:t>
            </a:r>
            <a:r>
              <a:rPr lang="en-US" sz="2200" dirty="0">
                <a:solidFill>
                  <a:schemeClr val="accent3">
                    <a:lumMod val="25000"/>
                  </a:schemeClr>
                </a:solidFill>
                <a:latin typeface="Abadi" panose="020B0604020104020204" pitchFamily="34" charset="0"/>
              </a:rPr>
              <a:t>alculate the total number of successful and failure mission outcomes</a:t>
            </a:r>
            <a:r>
              <a:rPr lang="tr-TR" sz="2200" dirty="0">
                <a:solidFill>
                  <a:schemeClr val="accent3">
                    <a:lumMod val="25000"/>
                  </a:schemeClr>
                </a:solidFill>
                <a:latin typeface="Abadi" panose="020B0604020104020204" pitchFamily="34" charset="0"/>
              </a:rPr>
              <a:t> , I used COUNT function and WHERE filtering with LIKE keyword in sql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Resim 5" descr="metin içeren bir resim&#10;&#10;Açıklama otomatik olarak oluşturuldu">
            <a:extLst>
              <a:ext uri="{FF2B5EF4-FFF2-40B4-BE49-F238E27FC236}">
                <a16:creationId xmlns:a16="http://schemas.microsoft.com/office/drawing/2014/main" id="{21309D8A-2009-4080-B4B6-5971C26D8173}"/>
              </a:ext>
            </a:extLst>
          </p:cNvPr>
          <p:cNvPicPr>
            <a:picLocks noChangeAspect="1"/>
          </p:cNvPicPr>
          <p:nvPr/>
        </p:nvPicPr>
        <p:blipFill>
          <a:blip r:embed="rId3"/>
          <a:stretch>
            <a:fillRect/>
          </a:stretch>
        </p:blipFill>
        <p:spPr>
          <a:xfrm>
            <a:off x="770011" y="3429000"/>
            <a:ext cx="10182242" cy="20478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3493" y="1645063"/>
            <a:ext cx="10821765"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endParaRPr lang="tr-TR" sz="2400" dirty="0">
              <a:solidFill>
                <a:schemeClr val="accent3">
                  <a:lumMod val="25000"/>
                </a:schemeClr>
              </a:solidFill>
              <a:latin typeface="Abadi" panose="020B0604020104020204" pitchFamily="34" charset="0"/>
            </a:endParaRPr>
          </a:p>
          <a:p>
            <a:pPr algn="just">
              <a:lnSpc>
                <a:spcPct val="100000"/>
              </a:lnSpc>
              <a:spcBef>
                <a:spcPts val="1400"/>
              </a:spcBef>
              <a:buFontTx/>
              <a:buChar char="-"/>
            </a:pPr>
            <a:r>
              <a:rPr lang="tr-TR" sz="1800" dirty="0" err="1">
                <a:solidFill>
                  <a:schemeClr val="accent3">
                    <a:lumMod val="25000"/>
                  </a:schemeClr>
                </a:solidFill>
                <a:latin typeface="Abadi" panose="020B0604020104020204" pitchFamily="34" charset="0"/>
              </a:rPr>
              <a:t>Collect</a:t>
            </a:r>
            <a:r>
              <a:rPr lang="tr-TR" sz="1800" dirty="0">
                <a:solidFill>
                  <a:schemeClr val="accent3">
                    <a:lumMod val="25000"/>
                  </a:schemeClr>
                </a:solidFill>
                <a:latin typeface="Abadi" panose="020B0604020104020204" pitchFamily="34" charset="0"/>
              </a:rPr>
              <a:t> the data with web scraping </a:t>
            </a:r>
            <a:r>
              <a:rPr lang="tr-TR" sz="1800" dirty="0" err="1">
                <a:solidFill>
                  <a:schemeClr val="accent3">
                    <a:lumMod val="25000"/>
                  </a:schemeClr>
                </a:solidFill>
                <a:latin typeface="Abadi" panose="020B0604020104020204" pitchFamily="34" charset="0"/>
              </a:rPr>
              <a:t>or</a:t>
            </a:r>
            <a:r>
              <a:rPr lang="tr-TR" sz="1800" dirty="0">
                <a:solidFill>
                  <a:schemeClr val="accent3">
                    <a:lumMod val="25000"/>
                  </a:schemeClr>
                </a:solidFill>
                <a:latin typeface="Abadi" panose="020B0604020104020204" pitchFamily="34" charset="0"/>
              </a:rPr>
              <a:t> SpaceX API</a:t>
            </a:r>
          </a:p>
          <a:p>
            <a:pPr algn="just">
              <a:lnSpc>
                <a:spcPct val="100000"/>
              </a:lnSpc>
              <a:spcBef>
                <a:spcPts val="1400"/>
              </a:spcBef>
              <a:buFontTx/>
              <a:buChar char="-"/>
            </a:pPr>
            <a:r>
              <a:rPr lang="tr-TR" sz="1800" dirty="0">
                <a:solidFill>
                  <a:schemeClr val="accent3">
                    <a:lumMod val="25000"/>
                  </a:schemeClr>
                </a:solidFill>
                <a:latin typeface="Abadi" panose="020B0604020104020204" pitchFamily="34" charset="0"/>
              </a:rPr>
              <a:t>Data </a:t>
            </a:r>
            <a:r>
              <a:rPr lang="tr-TR" sz="1800" dirty="0" err="1">
                <a:solidFill>
                  <a:schemeClr val="accent3">
                    <a:lumMod val="25000"/>
                  </a:schemeClr>
                </a:solidFill>
                <a:latin typeface="Abadi" panose="020B0604020104020204" pitchFamily="34" charset="0"/>
              </a:rPr>
              <a:t>Wrangling</a:t>
            </a:r>
            <a:r>
              <a:rPr lang="tr-TR" sz="1800" dirty="0">
                <a:solidFill>
                  <a:schemeClr val="accent3">
                    <a:lumMod val="25000"/>
                  </a:schemeClr>
                </a:solidFill>
                <a:latin typeface="Abadi" panose="020B0604020104020204" pitchFamily="34" charset="0"/>
              </a:rPr>
              <a:t> &amp; EDA with Data Visualization</a:t>
            </a:r>
          </a:p>
          <a:p>
            <a:pPr algn="just">
              <a:lnSpc>
                <a:spcPct val="100000"/>
              </a:lnSpc>
              <a:spcBef>
                <a:spcPts val="1400"/>
              </a:spcBef>
              <a:buFontTx/>
              <a:buChar char="-"/>
            </a:pPr>
            <a:r>
              <a:rPr lang="tr-TR" sz="1800" dirty="0">
                <a:solidFill>
                  <a:schemeClr val="accent3">
                    <a:lumMod val="25000"/>
                  </a:schemeClr>
                </a:solidFill>
                <a:latin typeface="Abadi" panose="020B0604020104020204" pitchFamily="34" charset="0"/>
              </a:rPr>
              <a:t>Model </a:t>
            </a:r>
            <a:r>
              <a:rPr lang="tr-TR" sz="1800" dirty="0" err="1">
                <a:solidFill>
                  <a:schemeClr val="accent3">
                    <a:lumMod val="25000"/>
                  </a:schemeClr>
                </a:solidFill>
                <a:latin typeface="Abadi" panose="020B0604020104020204" pitchFamily="34" charset="0"/>
              </a:rPr>
              <a:t>Building</a:t>
            </a:r>
            <a:r>
              <a:rPr lang="tr-TR" sz="1800" dirty="0">
                <a:solidFill>
                  <a:schemeClr val="accent3">
                    <a:lumMod val="25000"/>
                  </a:schemeClr>
                </a:solidFill>
                <a:latin typeface="Abadi" panose="020B0604020104020204" pitchFamily="34" charset="0"/>
              </a:rPr>
              <a:t> &amp; </a:t>
            </a:r>
            <a:r>
              <a:rPr lang="tr-TR" sz="1800" dirty="0" err="1">
                <a:solidFill>
                  <a:schemeClr val="accent3">
                    <a:lumMod val="25000"/>
                  </a:schemeClr>
                </a:solidFill>
                <a:latin typeface="Abadi" panose="020B0604020104020204" pitchFamily="34" charset="0"/>
              </a:rPr>
              <a:t>Predicting</a:t>
            </a:r>
            <a:r>
              <a:rPr lang="tr-TR" sz="1800" dirty="0">
                <a:solidFill>
                  <a:schemeClr val="accent3">
                    <a:lumMod val="25000"/>
                  </a:schemeClr>
                </a:solidFill>
                <a:latin typeface="Abadi" panose="020B0604020104020204" pitchFamily="34" charset="0"/>
              </a:rPr>
              <a:t> &amp; </a:t>
            </a:r>
            <a:r>
              <a:rPr lang="tr-TR" sz="1800" dirty="0" err="1">
                <a:solidFill>
                  <a:schemeClr val="accent3">
                    <a:lumMod val="25000"/>
                  </a:schemeClr>
                </a:solidFill>
                <a:latin typeface="Abadi" panose="020B0604020104020204" pitchFamily="34" charset="0"/>
              </a:rPr>
              <a:t>Interpreting</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Results</a:t>
            </a:r>
            <a:endParaRPr lang="tr-TR"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endParaRPr lang="tr-TR" sz="24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tr-TR" sz="2200" dirty="0">
                <a:solidFill>
                  <a:schemeClr val="accent3">
                    <a:lumMod val="25000"/>
                  </a:schemeClr>
                </a:solidFill>
                <a:latin typeface="Abadi" panose="020B0604020104020204" pitchFamily="34" charset="0"/>
              </a:rPr>
              <a:t>- </a:t>
            </a:r>
            <a:r>
              <a:rPr lang="en-US" sz="1800" dirty="0">
                <a:solidFill>
                  <a:schemeClr val="tx1"/>
                </a:solidFill>
                <a:latin typeface="Abadi" panose="020B0604020104020204" pitchFamily="34" charset="0"/>
              </a:rPr>
              <a:t>As seen from the test data accuracy results ; while KNN , SVM , the </a:t>
            </a:r>
            <a:r>
              <a:rPr lang="en-US" sz="1800" dirty="0" err="1">
                <a:solidFill>
                  <a:schemeClr val="tx1"/>
                </a:solidFill>
                <a:latin typeface="Abadi" panose="020B0604020104020204" pitchFamily="34" charset="0"/>
              </a:rPr>
              <a:t>Desicion</a:t>
            </a:r>
            <a:r>
              <a:rPr lang="en-US" sz="1800" dirty="0">
                <a:solidFill>
                  <a:schemeClr val="tx1"/>
                </a:solidFill>
                <a:latin typeface="Abadi" panose="020B0604020104020204" pitchFamily="34" charset="0"/>
              </a:rPr>
              <a:t> Tree Classifier and Logistic Regression have the same accuracy which is %83.33 after using </a:t>
            </a:r>
            <a:r>
              <a:rPr lang="en-US" sz="1800" dirty="0" err="1">
                <a:solidFill>
                  <a:schemeClr val="tx1"/>
                </a:solidFill>
                <a:latin typeface="Abadi" panose="020B0604020104020204" pitchFamily="34" charset="0"/>
              </a:rPr>
              <a:t>best_params</a:t>
            </a:r>
            <a:r>
              <a:rPr lang="en-US" sz="1800" dirty="0">
                <a:solidFill>
                  <a:schemeClr val="tx1"/>
                </a:solidFill>
                <a:latin typeface="Abadi" panose="020B0604020104020204" pitchFamily="34" charset="0"/>
              </a:rPr>
              <a:t> for them</a:t>
            </a:r>
            <a:r>
              <a:rPr lang="tr-TR" sz="1800" dirty="0">
                <a:solidFill>
                  <a:schemeClr val="tx1"/>
                </a:solidFill>
                <a:latin typeface="Abadi" panose="020B0604020104020204" pitchFamily="34" charset="0"/>
              </a:rPr>
              <a:t>.</a:t>
            </a:r>
            <a:endParaRPr lang="en-US" sz="18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 l</a:t>
            </a:r>
            <a:r>
              <a:rPr lang="en-US" sz="2200" dirty="0">
                <a:solidFill>
                  <a:schemeClr val="accent3">
                    <a:lumMod val="25000"/>
                  </a:schemeClr>
                </a:solidFill>
                <a:latin typeface="Abadi" panose="020B0604020104020204" pitchFamily="34" charset="0"/>
              </a:rPr>
              <a:t>ist the names of the booster which have carried the maximum payload mass</a:t>
            </a:r>
            <a:r>
              <a:rPr lang="tr-TR" sz="2200" dirty="0">
                <a:solidFill>
                  <a:schemeClr val="accent3">
                    <a:lumMod val="25000"/>
                  </a:schemeClr>
                </a:solidFill>
                <a:latin typeface="Abadi" panose="020B0604020104020204" pitchFamily="34" charset="0"/>
              </a:rPr>
              <a:t> , I used subquery with WHERE keyword in sql query.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Resim 5" descr="metin içeren bir resim&#10;&#10;Açıklama otomatik olarak oluşturuldu">
            <a:extLst>
              <a:ext uri="{FF2B5EF4-FFF2-40B4-BE49-F238E27FC236}">
                <a16:creationId xmlns:a16="http://schemas.microsoft.com/office/drawing/2014/main" id="{B8A6B112-5F1C-4BF6-997C-244EDF001FDE}"/>
              </a:ext>
            </a:extLst>
          </p:cNvPr>
          <p:cNvPicPr>
            <a:picLocks noChangeAspect="1"/>
          </p:cNvPicPr>
          <p:nvPr/>
        </p:nvPicPr>
        <p:blipFill>
          <a:blip r:embed="rId3"/>
          <a:stretch>
            <a:fillRect/>
          </a:stretch>
        </p:blipFill>
        <p:spPr>
          <a:xfrm>
            <a:off x="1206839" y="2824681"/>
            <a:ext cx="8871930" cy="36025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8771"/>
            <a:ext cx="9745589" cy="4351338"/>
          </a:xfrm>
          <a:prstGeom prst="rect">
            <a:avLst/>
          </a:prstGeom>
        </p:spPr>
        <p:txBody>
          <a:bodyPr lIns="91440" tIns="45720" rIns="91440" bIns="45720" anchor="t">
            <a:normAutofit/>
          </a:bodyPr>
          <a:lstStyle/>
          <a:p>
            <a:pPr algn="just">
              <a:lnSpc>
                <a:spcPct val="100000"/>
              </a:lnSpc>
              <a:spcBef>
                <a:spcPts val="1400"/>
              </a:spcBef>
            </a:pPr>
            <a:r>
              <a:rPr lang="tr-TR" sz="2200" dirty="0">
                <a:solidFill>
                  <a:schemeClr val="accent3">
                    <a:lumMod val="25000"/>
                  </a:schemeClr>
                </a:solidFill>
                <a:latin typeface="Abadi"/>
              </a:rPr>
              <a:t>To l</a:t>
            </a:r>
            <a:r>
              <a:rPr lang="en-US" sz="2200" dirty="0">
                <a:solidFill>
                  <a:schemeClr val="accent3">
                    <a:lumMod val="25000"/>
                  </a:schemeClr>
                </a:solidFill>
                <a:latin typeface="Abadi"/>
              </a:rPr>
              <a:t>ist the failed landing_outcomes in drone ship, their booster versions, and launch site names for in year 2015</a:t>
            </a:r>
            <a:r>
              <a:rPr lang="tr-TR" sz="2200" dirty="0">
                <a:solidFill>
                  <a:schemeClr val="accent3">
                    <a:lumMod val="25000"/>
                  </a:schemeClr>
                </a:solidFill>
                <a:latin typeface="Abadi"/>
              </a:rPr>
              <a:t> , I used WHERE filtering and AND logical operator in sql query.</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r>
              <a:rPr lang="en-US" sz="2400" dirty="0">
                <a:latin typeface="Abadi" panose="020B0604020104020204" pitchFamily="34" charset="0"/>
              </a:rPr>
              <a:t>select BOOSTER_VERSION , LAUNCH_SITE from SPACEXTBL where (LANDING__OUTCOME = 'Failure (drone ship)') and (DATE &gt;= '2015-01-01') and (DATE &lt; '2016-01-01’)</a:t>
            </a:r>
            <a:endParaRPr lang="tr-TR" sz="2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Resim 5">
            <a:extLst>
              <a:ext uri="{FF2B5EF4-FFF2-40B4-BE49-F238E27FC236}">
                <a16:creationId xmlns:a16="http://schemas.microsoft.com/office/drawing/2014/main" id="{7D06E171-5677-4791-8862-5356129E9508}"/>
              </a:ext>
            </a:extLst>
          </p:cNvPr>
          <p:cNvPicPr>
            <a:picLocks noChangeAspect="1"/>
          </p:cNvPicPr>
          <p:nvPr/>
        </p:nvPicPr>
        <p:blipFill>
          <a:blip r:embed="rId3"/>
          <a:stretch>
            <a:fillRect/>
          </a:stretch>
        </p:blipFill>
        <p:spPr>
          <a:xfrm>
            <a:off x="770011" y="4825497"/>
            <a:ext cx="8959161" cy="10946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7949"/>
            <a:ext cx="10239004" cy="4889262"/>
          </a:xfrm>
          <a:prstGeom prst="rect">
            <a:avLst/>
          </a:prstGeom>
        </p:spPr>
        <p:txBody>
          <a:bodyPr lIns="91440" tIns="45720" rIns="91440" bIns="45720" anchor="t"/>
          <a:lstStyle/>
          <a:p>
            <a:pPr algn="just">
              <a:lnSpc>
                <a:spcPct val="100000"/>
              </a:lnSpc>
              <a:spcBef>
                <a:spcPts val="1400"/>
              </a:spcBef>
            </a:pPr>
            <a:r>
              <a:rPr lang="tr-TR" sz="1800" dirty="0">
                <a:solidFill>
                  <a:schemeClr val="accent3">
                    <a:lumMod val="25000"/>
                  </a:schemeClr>
                </a:solidFill>
                <a:latin typeface="Abadi"/>
              </a:rPr>
              <a:t>To r</a:t>
            </a:r>
            <a:r>
              <a:rPr lang="en-US" sz="1800" dirty="0">
                <a:solidFill>
                  <a:schemeClr val="accent3">
                    <a:lumMod val="25000"/>
                  </a:schemeClr>
                </a:solidFill>
                <a:latin typeface="Abadi"/>
              </a:rPr>
              <a:t>ank the count of landing outcomes (such as Failure (drone ship) or Success (ground pad)) between the date 2010-06-04 and 2017-03-20, in descending order</a:t>
            </a:r>
            <a:r>
              <a:rPr lang="tr-TR" sz="1800" dirty="0">
                <a:solidFill>
                  <a:schemeClr val="accent3">
                    <a:lumMod val="25000"/>
                  </a:schemeClr>
                </a:solidFill>
                <a:latin typeface="Abadi"/>
              </a:rPr>
              <a:t> , I used COUNT function ,WHERE filtering with AND logical operator also ORDER BY keyword in sql query.</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r>
              <a:rPr lang="en-US" sz="1800" dirty="0">
                <a:latin typeface="Abadi" panose="020B0604020104020204" pitchFamily="34" charset="0"/>
              </a:rPr>
              <a:t>select LANDING__OUTCOME , count(*) as Occuring_Number from SPACEXTBL where (DATE &gt; '2010-06-04') and (DATE &lt; '2017-03-20') group by LANDING__OUTCOME order by count(*) desc </a:t>
            </a:r>
            <a:endParaRPr lang="tr-TR" sz="18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Resim 5" descr="tablo içeren bir resim&#10;&#10;Açıklama otomatik olarak oluşturuldu">
            <a:extLst>
              <a:ext uri="{FF2B5EF4-FFF2-40B4-BE49-F238E27FC236}">
                <a16:creationId xmlns:a16="http://schemas.microsoft.com/office/drawing/2014/main" id="{827B994B-063B-44FD-8105-45DE4F3139B1}"/>
              </a:ext>
            </a:extLst>
          </p:cNvPr>
          <p:cNvPicPr>
            <a:picLocks noChangeAspect="1"/>
          </p:cNvPicPr>
          <p:nvPr/>
        </p:nvPicPr>
        <p:blipFill>
          <a:blip r:embed="rId3"/>
          <a:stretch>
            <a:fillRect/>
          </a:stretch>
        </p:blipFill>
        <p:spPr>
          <a:xfrm>
            <a:off x="3593987" y="3982580"/>
            <a:ext cx="4591050" cy="25717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tr-TR" dirty="0"/>
              <a:t>In this folium map , there is 4 Launch sites totally.</a:t>
            </a:r>
          </a:p>
          <a:p>
            <a:endParaRPr lang="tr-TR"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r>
              <a:rPr lang="tr-TR" dirty="0">
                <a:solidFill>
                  <a:srgbClr val="0B49CB"/>
                </a:solidFill>
                <a:latin typeface="Abadi"/>
              </a:rPr>
              <a:t>of All Launch Sites</a:t>
            </a:r>
            <a:endParaRPr lang="en-US" dirty="0">
              <a:solidFill>
                <a:srgbClr val="0B49CB"/>
              </a:solidFill>
              <a:latin typeface="Abadi"/>
            </a:endParaRPr>
          </a:p>
        </p:txBody>
      </p:sp>
      <p:pic>
        <p:nvPicPr>
          <p:cNvPr id="8" name="Resim 7" descr="harita içeren bir resim&#10;&#10;Açıklama otomatik olarak oluşturuldu">
            <a:extLst>
              <a:ext uri="{FF2B5EF4-FFF2-40B4-BE49-F238E27FC236}">
                <a16:creationId xmlns:a16="http://schemas.microsoft.com/office/drawing/2014/main" id="{8365F89C-C3A7-4641-9DB5-17F50B8B1AF7}"/>
              </a:ext>
            </a:extLst>
          </p:cNvPr>
          <p:cNvPicPr>
            <a:picLocks noChangeAspect="1"/>
          </p:cNvPicPr>
          <p:nvPr/>
        </p:nvPicPr>
        <p:blipFill>
          <a:blip r:embed="rId3"/>
          <a:stretch>
            <a:fillRect/>
          </a:stretch>
        </p:blipFill>
        <p:spPr>
          <a:xfrm>
            <a:off x="1862982" y="2590119"/>
            <a:ext cx="7559643" cy="38370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tr-TR" dirty="0">
                <a:solidFill>
                  <a:schemeClr val="accent3">
                    <a:lumMod val="25000"/>
                  </a:schemeClr>
                </a:solidFill>
              </a:rPr>
              <a:t>In this folium map , visualized the all-Launch’s classes.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r>
              <a:rPr lang="tr-TR" dirty="0">
                <a:solidFill>
                  <a:srgbClr val="0B49CB"/>
                </a:solidFill>
                <a:latin typeface="Abadi"/>
              </a:rPr>
              <a:t>of Color Labeled Launch Outcomes</a:t>
            </a:r>
            <a:endParaRPr lang="en-US" dirty="0">
              <a:solidFill>
                <a:srgbClr val="0B49CB"/>
              </a:solidFill>
              <a:latin typeface="Abadi"/>
            </a:endParaRPr>
          </a:p>
        </p:txBody>
      </p:sp>
      <p:pic>
        <p:nvPicPr>
          <p:cNvPr id="4" name="Resim 3">
            <a:extLst>
              <a:ext uri="{FF2B5EF4-FFF2-40B4-BE49-F238E27FC236}">
                <a16:creationId xmlns:a16="http://schemas.microsoft.com/office/drawing/2014/main" id="{F39B26FB-944B-4A6C-AE50-7B17BC3CBF74}"/>
              </a:ext>
            </a:extLst>
          </p:cNvPr>
          <p:cNvPicPr>
            <a:picLocks noChangeAspect="1"/>
          </p:cNvPicPr>
          <p:nvPr/>
        </p:nvPicPr>
        <p:blipFill>
          <a:blip r:embed="rId3"/>
          <a:stretch>
            <a:fillRect/>
          </a:stretch>
        </p:blipFill>
        <p:spPr>
          <a:xfrm>
            <a:off x="2018400" y="2512031"/>
            <a:ext cx="7248808" cy="40580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066988" cy="4314825"/>
          </a:xfrm>
          <a:prstGeom prst="rect">
            <a:avLst/>
          </a:prstGeom>
        </p:spPr>
        <p:txBody>
          <a:bodyPr lIns="91440" tIns="45720" rIns="91440" bIns="45720" anchor="t">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In this folium map , visualized of distance from Launch site to beach.</a:t>
            </a:r>
          </a:p>
          <a:p>
            <a:pPr>
              <a:lnSpc>
                <a:spcPct val="100000"/>
              </a:lnSpc>
              <a:spcBef>
                <a:spcPts val="1400"/>
              </a:spcBef>
            </a:pPr>
            <a:endParaRPr lang="tr-TR"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r>
              <a:rPr lang="tr-TR" dirty="0">
                <a:solidFill>
                  <a:srgbClr val="0B49CB"/>
                </a:solidFill>
                <a:latin typeface="Abadi"/>
              </a:rPr>
              <a:t>of Launch Site Distances</a:t>
            </a:r>
            <a:endParaRPr lang="en-US" dirty="0">
              <a:solidFill>
                <a:srgbClr val="0B49CB"/>
              </a:solidFill>
              <a:latin typeface="Abadi"/>
            </a:endParaRPr>
          </a:p>
        </p:txBody>
      </p:sp>
      <p:pic>
        <p:nvPicPr>
          <p:cNvPr id="4" name="Resim 3">
            <a:extLst>
              <a:ext uri="{FF2B5EF4-FFF2-40B4-BE49-F238E27FC236}">
                <a16:creationId xmlns:a16="http://schemas.microsoft.com/office/drawing/2014/main" id="{952B19CD-AC04-4FF9-A54A-9B3902A8F67C}"/>
              </a:ext>
            </a:extLst>
          </p:cNvPr>
          <p:cNvPicPr>
            <a:picLocks noChangeAspect="1"/>
          </p:cNvPicPr>
          <p:nvPr/>
        </p:nvPicPr>
        <p:blipFill>
          <a:blip r:embed="rId3"/>
          <a:stretch>
            <a:fillRect/>
          </a:stretch>
        </p:blipFill>
        <p:spPr>
          <a:xfrm>
            <a:off x="1866779" y="2563496"/>
            <a:ext cx="7873449" cy="36628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254161" cy="1020682"/>
          </a:xfrm>
          <a:prstGeom prst="rect">
            <a:avLst/>
          </a:prstGeom>
        </p:spPr>
        <p:txBody>
          <a:bodyPr vert="horz" lIns="91440" tIns="45720" rIns="91440" bIns="45720" rtlCol="0" anchor="t">
            <a:normAutofit/>
          </a:bodyPr>
          <a:lstStyle/>
          <a:p>
            <a:pPr>
              <a:lnSpc>
                <a:spcPct val="100000"/>
              </a:lnSpc>
              <a:spcBef>
                <a:spcPts val="1400"/>
              </a:spcBef>
            </a:pPr>
            <a:r>
              <a:rPr lang="tr-TR" sz="2000" dirty="0">
                <a:solidFill>
                  <a:schemeClr val="accent3">
                    <a:lumMod val="25000"/>
                  </a:schemeClr>
                </a:solidFill>
                <a:latin typeface="Abadi" panose="020B0604020104020204" pitchFamily="34" charset="0"/>
              </a:rPr>
              <a:t>As </a:t>
            </a:r>
            <a:r>
              <a:rPr lang="tr-TR" sz="2000" dirty="0" err="1">
                <a:solidFill>
                  <a:schemeClr val="accent3">
                    <a:lumMod val="25000"/>
                  </a:schemeClr>
                </a:solidFill>
                <a:latin typeface="Abadi" panose="020B0604020104020204" pitchFamily="34" charset="0"/>
              </a:rPr>
              <a:t>seen</a:t>
            </a:r>
            <a:r>
              <a:rPr lang="tr-TR" sz="2000" dirty="0">
                <a:solidFill>
                  <a:schemeClr val="accent3">
                    <a:lumMod val="25000"/>
                  </a:schemeClr>
                </a:solidFill>
                <a:latin typeface="Abadi" panose="020B0604020104020204" pitchFamily="34" charset="0"/>
              </a:rPr>
              <a:t> from the bar </a:t>
            </a:r>
            <a:r>
              <a:rPr lang="tr-TR" sz="2000" dirty="0" err="1">
                <a:solidFill>
                  <a:schemeClr val="accent3">
                    <a:lumMod val="25000"/>
                  </a:schemeClr>
                </a:solidFill>
                <a:latin typeface="Abadi" panose="020B0604020104020204" pitchFamily="34" charset="0"/>
              </a:rPr>
              <a:t>chart</a:t>
            </a:r>
            <a:r>
              <a:rPr lang="tr-TR" sz="2000" dirty="0">
                <a:solidFill>
                  <a:schemeClr val="accent3">
                    <a:lumMod val="25000"/>
                  </a:schemeClr>
                </a:solidFill>
                <a:latin typeface="Abadi" panose="020B0604020104020204" pitchFamily="34" charset="0"/>
              </a:rPr>
              <a:t> , all 4 </a:t>
            </a:r>
            <a:r>
              <a:rPr lang="tr-TR" sz="2000" dirty="0" err="1">
                <a:solidFill>
                  <a:schemeClr val="accent3">
                    <a:lumMod val="25000"/>
                  </a:schemeClr>
                </a:solidFill>
                <a:latin typeface="Abadi" panose="020B0604020104020204" pitchFamily="34" charset="0"/>
              </a:rPr>
              <a:t>classification</a:t>
            </a:r>
            <a:r>
              <a:rPr lang="tr-TR" sz="2000" dirty="0">
                <a:solidFill>
                  <a:schemeClr val="accent3">
                    <a:lumMod val="25000"/>
                  </a:schemeClr>
                </a:solidFill>
                <a:latin typeface="Abadi" panose="020B0604020104020204" pitchFamily="34" charset="0"/>
              </a:rPr>
              <a:t> </a:t>
            </a:r>
            <a:r>
              <a:rPr lang="tr-TR" sz="2000" dirty="0" err="1">
                <a:solidFill>
                  <a:schemeClr val="accent3">
                    <a:lumMod val="25000"/>
                  </a:schemeClr>
                </a:solidFill>
                <a:latin typeface="Abadi" panose="020B0604020104020204" pitchFamily="34" charset="0"/>
              </a:rPr>
              <a:t>models</a:t>
            </a:r>
            <a:r>
              <a:rPr lang="tr-TR" sz="2000" dirty="0">
                <a:solidFill>
                  <a:schemeClr val="accent3">
                    <a:lumMod val="25000"/>
                  </a:schemeClr>
                </a:solidFill>
                <a:latin typeface="Abadi" panose="020B0604020104020204" pitchFamily="34" charset="0"/>
              </a:rPr>
              <a:t> </a:t>
            </a:r>
            <a:r>
              <a:rPr lang="tr-TR" sz="2000" dirty="0" err="1">
                <a:solidFill>
                  <a:schemeClr val="accent3">
                    <a:lumMod val="25000"/>
                  </a:schemeClr>
                </a:solidFill>
                <a:latin typeface="Abadi" panose="020B0604020104020204" pitchFamily="34" charset="0"/>
              </a:rPr>
              <a:t>have</a:t>
            </a:r>
            <a:r>
              <a:rPr lang="tr-TR" sz="2000" dirty="0">
                <a:solidFill>
                  <a:schemeClr val="accent3">
                    <a:lumMod val="25000"/>
                  </a:schemeClr>
                </a:solidFill>
                <a:latin typeface="Abadi" panose="020B0604020104020204" pitchFamily="34" charset="0"/>
              </a:rPr>
              <a:t> the </a:t>
            </a:r>
            <a:r>
              <a:rPr lang="tr-TR" sz="2000" dirty="0" err="1">
                <a:solidFill>
                  <a:schemeClr val="accent3">
                    <a:lumMod val="25000"/>
                  </a:schemeClr>
                </a:solidFill>
                <a:latin typeface="Abadi" panose="020B0604020104020204" pitchFamily="34" charset="0"/>
              </a:rPr>
              <a:t>same</a:t>
            </a:r>
            <a:r>
              <a:rPr lang="tr-TR" sz="2000" dirty="0">
                <a:solidFill>
                  <a:schemeClr val="accent3">
                    <a:lumMod val="25000"/>
                  </a:schemeClr>
                </a:solidFill>
                <a:latin typeface="Abadi" panose="020B0604020104020204" pitchFamily="34" charset="0"/>
              </a:rPr>
              <a:t> </a:t>
            </a:r>
            <a:r>
              <a:rPr lang="tr-TR" sz="2000" dirty="0" err="1">
                <a:solidFill>
                  <a:schemeClr val="accent3">
                    <a:lumMod val="25000"/>
                  </a:schemeClr>
                </a:solidFill>
                <a:latin typeface="Abadi" panose="020B0604020104020204" pitchFamily="34" charset="0"/>
              </a:rPr>
              <a:t>accuracy</a:t>
            </a:r>
            <a:r>
              <a:rPr lang="tr-TR" sz="2000" dirty="0">
                <a:solidFill>
                  <a:schemeClr val="accent3">
                    <a:lumMod val="25000"/>
                  </a:schemeClr>
                </a:solidFill>
                <a:latin typeface="Abadi" panose="020B0604020104020204" pitchFamily="34" charset="0"/>
              </a:rPr>
              <a:t> </a:t>
            </a:r>
            <a:r>
              <a:rPr lang="tr-TR" sz="2000" dirty="0" err="1">
                <a:solidFill>
                  <a:schemeClr val="accent3">
                    <a:lumMod val="25000"/>
                  </a:schemeClr>
                </a:solidFill>
                <a:latin typeface="Abadi" panose="020B0604020104020204" pitchFamily="34" charset="0"/>
              </a:rPr>
              <a:t>value</a:t>
            </a:r>
            <a:r>
              <a:rPr lang="tr-TR"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Resim 2">
            <a:extLst>
              <a:ext uri="{FF2B5EF4-FFF2-40B4-BE49-F238E27FC236}">
                <a16:creationId xmlns:a16="http://schemas.microsoft.com/office/drawing/2014/main" id="{4E4FC48D-09FE-47F7-9017-C439D837FD7E}"/>
              </a:ext>
            </a:extLst>
          </p:cNvPr>
          <p:cNvPicPr>
            <a:picLocks noChangeAspect="1"/>
          </p:cNvPicPr>
          <p:nvPr/>
        </p:nvPicPr>
        <p:blipFill>
          <a:blip r:embed="rId3"/>
          <a:stretch>
            <a:fillRect/>
          </a:stretch>
        </p:blipFill>
        <p:spPr>
          <a:xfrm>
            <a:off x="2030423" y="2727815"/>
            <a:ext cx="7733333" cy="38476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gn="just">
              <a:lnSpc>
                <a:spcPct val="100000"/>
              </a:lnSpc>
              <a:spcBef>
                <a:spcPts val="1400"/>
              </a:spcBef>
            </a:pPr>
            <a:r>
              <a:rPr lang="tr-TR" sz="2200" dirty="0" err="1">
                <a:solidFill>
                  <a:schemeClr val="accent3">
                    <a:lumMod val="25000"/>
                  </a:schemeClr>
                </a:solidFill>
                <a:latin typeface="Abadi" panose="020B0604020104020204" pitchFamily="34" charset="0"/>
              </a:rPr>
              <a:t>Every</a:t>
            </a:r>
            <a:r>
              <a:rPr lang="tr-TR" sz="2200" dirty="0">
                <a:solidFill>
                  <a:schemeClr val="accent3">
                    <a:lumMod val="25000"/>
                  </a:schemeClr>
                </a:solidFill>
                <a:latin typeface="Abadi" panose="020B0604020104020204" pitchFamily="34" charset="0"/>
              </a:rPr>
              <a:t> 4 ML </a:t>
            </a:r>
            <a:r>
              <a:rPr lang="tr-TR" sz="2200" dirty="0" err="1">
                <a:solidFill>
                  <a:schemeClr val="accent3">
                    <a:lumMod val="25000"/>
                  </a:schemeClr>
                </a:solidFill>
                <a:latin typeface="Abadi" panose="020B0604020104020204" pitchFamily="34" charset="0"/>
              </a:rPr>
              <a:t>algorithms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gave</a:t>
            </a:r>
            <a:r>
              <a:rPr lang="tr-TR" sz="2200" dirty="0">
                <a:solidFill>
                  <a:schemeClr val="accent3">
                    <a:lumMod val="25000"/>
                  </a:schemeClr>
                </a:solidFill>
                <a:latin typeface="Abadi" panose="020B0604020104020204" pitchFamily="34" charset="0"/>
              </a:rPr>
              <a:t> us </a:t>
            </a:r>
            <a:r>
              <a:rPr lang="tr-TR" sz="2200" dirty="0" err="1">
                <a:solidFill>
                  <a:schemeClr val="accent3">
                    <a:lumMod val="25000"/>
                  </a:schemeClr>
                </a:solidFill>
                <a:latin typeface="Abadi" panose="020B0604020104020204" pitchFamily="34" charset="0"/>
              </a:rPr>
              <a:t>same</a:t>
            </a:r>
            <a:r>
              <a:rPr lang="tr-TR" sz="2200" dirty="0">
                <a:solidFill>
                  <a:schemeClr val="accent3">
                    <a:lumMod val="25000"/>
                  </a:schemeClr>
                </a:solidFill>
                <a:latin typeface="Abadi" panose="020B0604020104020204" pitchFamily="34" charset="0"/>
              </a:rPr>
              <a:t> Confusion Matrix </a:t>
            </a:r>
            <a:r>
              <a:rPr lang="tr-TR" sz="2200" dirty="0" err="1">
                <a:solidFill>
                  <a:schemeClr val="accent3">
                    <a:lumMod val="25000"/>
                  </a:schemeClr>
                </a:solidFill>
                <a:latin typeface="Abadi" panose="020B0604020104020204" pitchFamily="34" charset="0"/>
              </a:rPr>
              <a:t>result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because</a:t>
            </a:r>
            <a:r>
              <a:rPr lang="tr-TR" sz="2200" dirty="0">
                <a:solidFill>
                  <a:schemeClr val="accent3">
                    <a:lumMod val="25000"/>
                  </a:schemeClr>
                </a:solidFill>
                <a:latin typeface="Abadi" panose="020B0604020104020204" pitchFamily="34" charset="0"/>
              </a:rPr>
              <a:t> of the data size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is </a:t>
            </a:r>
            <a:r>
              <a:rPr lang="tr-TR" sz="2200" dirty="0" err="1">
                <a:solidFill>
                  <a:schemeClr val="accent3">
                    <a:lumMod val="25000"/>
                  </a:schemeClr>
                </a:solidFill>
                <a:latin typeface="Abadi" panose="020B0604020104020204" pitchFamily="34" charset="0"/>
              </a:rPr>
              <a:t>too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small</a:t>
            </a:r>
            <a:r>
              <a:rPr lang="tr-TR" sz="2200" dirty="0">
                <a:solidFill>
                  <a:schemeClr val="accent3">
                    <a:lumMod val="25000"/>
                  </a:schemeClr>
                </a:solidFill>
                <a:latin typeface="Abadi" panose="020B0604020104020204" pitchFamily="34" charset="0"/>
              </a:rPr>
              <a:t>. But </a:t>
            </a:r>
            <a:r>
              <a:rPr lang="tr-TR" sz="2200" dirty="0" err="1">
                <a:solidFill>
                  <a:schemeClr val="accent3">
                    <a:lumMod val="25000"/>
                  </a:schemeClr>
                </a:solidFill>
                <a:latin typeface="Abadi" panose="020B0604020104020204" pitchFamily="34" charset="0"/>
              </a:rPr>
              <a:t>we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need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focus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specially</a:t>
            </a:r>
            <a:r>
              <a:rPr lang="tr-TR" sz="2200" dirty="0">
                <a:solidFill>
                  <a:schemeClr val="accent3">
                    <a:lumMod val="25000"/>
                  </a:schemeClr>
                </a:solidFill>
                <a:latin typeface="Abadi" panose="020B0604020104020204" pitchFamily="34" charset="0"/>
              </a:rPr>
              <a:t> on  </a:t>
            </a:r>
            <a:r>
              <a:rPr lang="tr-TR" sz="2200" dirty="0" err="1">
                <a:solidFill>
                  <a:schemeClr val="accent3">
                    <a:lumMod val="25000"/>
                  </a:schemeClr>
                </a:solidFill>
                <a:latin typeface="Abadi" panose="020B0604020104020204" pitchFamily="34" charset="0"/>
              </a:rPr>
              <a:t>precision-recall</a:t>
            </a:r>
            <a:r>
              <a:rPr lang="tr-TR" sz="2200" dirty="0">
                <a:solidFill>
                  <a:schemeClr val="accent3">
                    <a:lumMod val="25000"/>
                  </a:schemeClr>
                </a:solidFill>
                <a:latin typeface="Abadi" panose="020B0604020104020204" pitchFamily="34" charset="0"/>
              </a:rPr>
              <a:t> and F1-score </a:t>
            </a:r>
            <a:r>
              <a:rPr lang="tr-TR" sz="2200" dirty="0" err="1">
                <a:solidFill>
                  <a:schemeClr val="accent3">
                    <a:lumMod val="25000"/>
                  </a:schemeClr>
                </a:solidFill>
                <a:latin typeface="Abadi" panose="020B0604020104020204" pitchFamily="34" charset="0"/>
              </a:rPr>
              <a:t>values</a:t>
            </a:r>
            <a:r>
              <a:rPr lang="tr-TR" sz="2200" dirty="0">
                <a:solidFill>
                  <a:schemeClr val="accent3">
                    <a:lumMod val="25000"/>
                  </a:schemeClr>
                </a:solidFill>
                <a:latin typeface="Abadi" panose="020B0604020104020204" pitchFamily="34" charset="0"/>
              </a:rPr>
              <a:t> not on </a:t>
            </a:r>
            <a:r>
              <a:rPr lang="tr-TR" sz="2200" dirty="0" err="1">
                <a:solidFill>
                  <a:schemeClr val="accent3">
                    <a:lumMod val="25000"/>
                  </a:schemeClr>
                </a:solidFill>
                <a:latin typeface="Abadi" panose="020B0604020104020204" pitchFamily="34" charset="0"/>
              </a:rPr>
              <a:t>accuracy.From</a:t>
            </a:r>
            <a:r>
              <a:rPr lang="tr-TR" sz="2200" dirty="0">
                <a:solidFill>
                  <a:schemeClr val="accent3">
                    <a:lumMod val="25000"/>
                  </a:schemeClr>
                </a:solidFill>
                <a:latin typeface="Abadi" panose="020B0604020104020204" pitchFamily="34" charset="0"/>
              </a:rPr>
              <a:t> the Confusion Matrix </a:t>
            </a:r>
            <a:r>
              <a:rPr lang="tr-TR" sz="2200" dirty="0" err="1">
                <a:solidFill>
                  <a:schemeClr val="accent3">
                    <a:lumMod val="25000"/>
                  </a:schemeClr>
                </a:solidFill>
                <a:latin typeface="Abadi" panose="020B0604020104020204" pitchFamily="34" charset="0"/>
              </a:rPr>
              <a:t>results</a:t>
            </a:r>
            <a:r>
              <a:rPr lang="tr-TR" sz="2200" dirty="0">
                <a:solidFill>
                  <a:schemeClr val="accent3">
                    <a:lumMod val="25000"/>
                  </a:schemeClr>
                </a:solidFill>
                <a:latin typeface="Abadi" panose="020B0604020104020204" pitchFamily="34" charset="0"/>
              </a:rPr>
              <a:t>  , </a:t>
            </a:r>
            <a:r>
              <a:rPr lang="tr-TR" sz="2200" dirty="0" err="1">
                <a:solidFill>
                  <a:schemeClr val="accent3">
                    <a:lumMod val="25000"/>
                  </a:schemeClr>
                </a:solidFill>
                <a:latin typeface="Abadi" panose="020B0604020104020204" pitchFamily="34" charset="0"/>
              </a:rPr>
              <a:t>we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would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decrease</a:t>
            </a:r>
            <a:r>
              <a:rPr lang="tr-TR" sz="2200" dirty="0">
                <a:solidFill>
                  <a:schemeClr val="accent3">
                    <a:lumMod val="25000"/>
                  </a:schemeClr>
                </a:solidFill>
                <a:latin typeface="Abadi" panose="020B0604020104020204" pitchFamily="34" charset="0"/>
              </a:rPr>
              <a:t> </a:t>
            </a:r>
            <a:r>
              <a:rPr lang="tr-TR" sz="2200" b="1" dirty="0" err="1">
                <a:solidFill>
                  <a:schemeClr val="accent3">
                    <a:lumMod val="25000"/>
                  </a:schemeClr>
                </a:solidFill>
                <a:latin typeface="Abadi" panose="020B0604020104020204" pitchFamily="34" charset="0"/>
              </a:rPr>
              <a:t>False</a:t>
            </a:r>
            <a:r>
              <a:rPr lang="tr-TR" sz="2200" b="1" dirty="0">
                <a:solidFill>
                  <a:schemeClr val="accent3">
                    <a:lumMod val="25000"/>
                  </a:schemeClr>
                </a:solidFill>
                <a:latin typeface="Abadi" panose="020B0604020104020204" pitchFamily="34" charset="0"/>
              </a:rPr>
              <a:t> </a:t>
            </a:r>
            <a:r>
              <a:rPr lang="tr-TR" sz="2200" b="1" dirty="0" err="1">
                <a:solidFill>
                  <a:schemeClr val="accent3">
                    <a:lumMod val="25000"/>
                  </a:schemeClr>
                </a:solidFill>
                <a:latin typeface="Abadi" panose="020B0604020104020204" pitchFamily="34" charset="0"/>
              </a:rPr>
              <a:t>Positive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values</a:t>
            </a:r>
            <a:r>
              <a:rPr lang="tr-TR" sz="2200" dirty="0">
                <a:solidFill>
                  <a:schemeClr val="accent3">
                    <a:lumMod val="25000"/>
                  </a:schemeClr>
                </a:solidFill>
                <a:latin typeface="Abadi" panose="020B0604020104020204" pitchFamily="34" charset="0"/>
              </a:rPr>
              <a:t> in this </a:t>
            </a:r>
            <a:r>
              <a:rPr lang="tr-TR" sz="2200" dirty="0" err="1">
                <a:solidFill>
                  <a:schemeClr val="accent3">
                    <a:lumMod val="25000"/>
                  </a:schemeClr>
                </a:solidFill>
                <a:latin typeface="Abadi" panose="020B0604020104020204" pitchFamily="34" charset="0"/>
              </a:rPr>
              <a:t>case</a:t>
            </a:r>
            <a:r>
              <a:rPr lang="tr-TR"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Resim 2" descr="metin, elektronik eşyalar, ekran görüntüsü içeren bir resim&#10;&#10;Açıklama otomatik olarak oluşturuldu">
            <a:extLst>
              <a:ext uri="{FF2B5EF4-FFF2-40B4-BE49-F238E27FC236}">
                <a16:creationId xmlns:a16="http://schemas.microsoft.com/office/drawing/2014/main" id="{29C02000-C31F-49F6-8C21-EA8E8402CF96}"/>
              </a:ext>
            </a:extLst>
          </p:cNvPr>
          <p:cNvPicPr>
            <a:picLocks noChangeAspect="1"/>
          </p:cNvPicPr>
          <p:nvPr/>
        </p:nvPicPr>
        <p:blipFill>
          <a:blip r:embed="rId3"/>
          <a:stretch>
            <a:fillRect/>
          </a:stretch>
        </p:blipFill>
        <p:spPr>
          <a:xfrm>
            <a:off x="3667351" y="3698274"/>
            <a:ext cx="3693116" cy="285190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090057"/>
            <a:ext cx="10530114" cy="3935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400" dirty="0">
                <a:solidFill>
                  <a:schemeClr val="tx1"/>
                </a:solidFill>
                <a:latin typeface="Abadi" panose="020B0604020104020204" pitchFamily="34" charset="0"/>
              </a:rPr>
              <a:t>In this capstone</a:t>
            </a:r>
            <a:r>
              <a:rPr lang="tr-TR" sz="2400" dirty="0">
                <a:solidFill>
                  <a:schemeClr val="tx1"/>
                </a:solidFill>
                <a:latin typeface="Abadi" panose="020B0604020104020204" pitchFamily="34" charset="0"/>
              </a:rPr>
              <a:t> Project</a:t>
            </a:r>
            <a:r>
              <a:rPr lang="en-US" sz="2400" dirty="0">
                <a:solidFill>
                  <a:schemeClr val="tx1"/>
                </a:solidFill>
                <a:latin typeface="Abadi" panose="020B0604020104020204" pitchFamily="34" charset="0"/>
              </a:rPr>
              <a: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tr-TR"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075873"/>
            <a:ext cx="10112254" cy="4351338"/>
          </a:xfrm>
          <a:prstGeom prst="rect">
            <a:avLst/>
          </a:prstGeom>
        </p:spPr>
        <p:txBody>
          <a:bodyPr>
            <a:normAutofit/>
          </a:bodyPr>
          <a:lstStyle/>
          <a:p>
            <a:pPr algn="just">
              <a:lnSpc>
                <a:spcPct val="100000"/>
              </a:lnSpc>
              <a:spcBef>
                <a:spcPts val="1400"/>
              </a:spcBef>
            </a:pPr>
            <a:r>
              <a:rPr lang="tr-TR" sz="2200" dirty="0" err="1">
                <a:solidFill>
                  <a:schemeClr val="accent3">
                    <a:lumMod val="25000"/>
                  </a:schemeClr>
                </a:solidFill>
                <a:latin typeface="Abadi" panose="020B0604020104020204" pitchFamily="34" charset="0"/>
              </a:rPr>
              <a:t>It</a:t>
            </a:r>
            <a:r>
              <a:rPr lang="tr-TR" sz="2200" dirty="0">
                <a:solidFill>
                  <a:schemeClr val="accent3">
                    <a:lumMod val="25000"/>
                  </a:schemeClr>
                </a:solidFill>
                <a:latin typeface="Abadi" panose="020B0604020104020204" pitchFamily="34" charset="0"/>
              </a:rPr>
              <a:t> is </a:t>
            </a:r>
            <a:r>
              <a:rPr lang="tr-TR" sz="2200" dirty="0" err="1">
                <a:solidFill>
                  <a:schemeClr val="accent3">
                    <a:lumMod val="25000"/>
                  </a:schemeClr>
                </a:solidFill>
                <a:latin typeface="Abadi" panose="020B0604020104020204" pitchFamily="34" charset="0"/>
              </a:rPr>
              <a:t>very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important</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collect</a:t>
            </a:r>
            <a:r>
              <a:rPr lang="tr-TR" sz="2200" dirty="0">
                <a:solidFill>
                  <a:schemeClr val="accent3">
                    <a:lumMod val="25000"/>
                  </a:schemeClr>
                </a:solidFill>
                <a:latin typeface="Abadi" panose="020B0604020104020204" pitchFamily="34" charset="0"/>
              </a:rPr>
              <a:t> data in a </a:t>
            </a:r>
            <a:r>
              <a:rPr lang="tr-TR" sz="2200" dirty="0" err="1">
                <a:solidFill>
                  <a:schemeClr val="accent3">
                    <a:lumMod val="25000"/>
                  </a:schemeClr>
                </a:solidFill>
                <a:latin typeface="Abadi" panose="020B0604020104020204" pitchFamily="34" charset="0"/>
              </a:rPr>
              <a:t>simplest</a:t>
            </a:r>
            <a:r>
              <a:rPr lang="tr-TR" sz="2200" dirty="0">
                <a:solidFill>
                  <a:schemeClr val="accent3">
                    <a:lumMod val="25000"/>
                  </a:schemeClr>
                </a:solidFill>
                <a:latin typeface="Abadi" panose="020B0604020104020204" pitchFamily="34" charset="0"/>
              </a:rPr>
              <a:t> and </a:t>
            </a:r>
            <a:r>
              <a:rPr lang="tr-TR" sz="2200" dirty="0" err="1">
                <a:solidFill>
                  <a:schemeClr val="accent3">
                    <a:lumMod val="25000"/>
                  </a:schemeClr>
                </a:solidFill>
                <a:latin typeface="Abadi" panose="020B0604020104020204" pitchFamily="34" charset="0"/>
              </a:rPr>
              <a:t>accurate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way</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err="1">
                <a:solidFill>
                  <a:schemeClr val="accent3">
                    <a:lumMod val="25000"/>
                  </a:schemeClr>
                </a:solidFill>
                <a:latin typeface="Abadi" panose="020B0604020104020204" pitchFamily="34" charset="0"/>
              </a:rPr>
              <a:t>Most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important</a:t>
            </a:r>
            <a:r>
              <a:rPr lang="tr-TR" sz="2200" dirty="0">
                <a:solidFill>
                  <a:schemeClr val="accent3">
                    <a:lumMod val="25000"/>
                  </a:schemeClr>
                </a:solidFill>
                <a:latin typeface="Abadi" panose="020B0604020104020204" pitchFamily="34" charset="0"/>
              </a:rPr>
              <a:t> and time-</a:t>
            </a:r>
            <a:r>
              <a:rPr lang="tr-TR" sz="2200" dirty="0" err="1">
                <a:solidFill>
                  <a:schemeClr val="accent3">
                    <a:lumMod val="25000"/>
                  </a:schemeClr>
                </a:solidFill>
                <a:latin typeface="Abadi" panose="020B0604020104020204" pitchFamily="34" charset="0"/>
              </a:rPr>
              <a:t>consumed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part</a:t>
            </a:r>
            <a:r>
              <a:rPr lang="tr-TR" sz="2200" dirty="0">
                <a:solidFill>
                  <a:schemeClr val="accent3">
                    <a:lumMod val="25000"/>
                  </a:schemeClr>
                </a:solidFill>
                <a:latin typeface="Abadi" panose="020B0604020104020204" pitchFamily="34" charset="0"/>
              </a:rPr>
              <a:t> of the Project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collection</a:t>
            </a:r>
            <a:r>
              <a:rPr lang="tr-TR" sz="2200" dirty="0">
                <a:solidFill>
                  <a:schemeClr val="accent3">
                    <a:lumMod val="25000"/>
                  </a:schemeClr>
                </a:solidFill>
                <a:latin typeface="Abadi" panose="020B0604020104020204" pitchFamily="34" charset="0"/>
              </a:rPr>
              <a:t> – data </a:t>
            </a:r>
            <a:r>
              <a:rPr lang="tr-TR" sz="2200" dirty="0" err="1">
                <a:solidFill>
                  <a:schemeClr val="accent3">
                    <a:lumMod val="25000"/>
                  </a:schemeClr>
                </a:solidFill>
                <a:latin typeface="Abadi" panose="020B0604020104020204" pitchFamily="34" charset="0"/>
              </a:rPr>
              <a:t>cleaning</a:t>
            </a:r>
            <a:r>
              <a:rPr lang="tr-TR" sz="2200" dirty="0">
                <a:solidFill>
                  <a:schemeClr val="accent3">
                    <a:lumMod val="25000"/>
                  </a:schemeClr>
                </a:solidFill>
                <a:latin typeface="Abadi" panose="020B0604020104020204" pitchFamily="34" charset="0"/>
              </a:rPr>
              <a:t> and </a:t>
            </a:r>
            <a:r>
              <a:rPr lang="tr-TR" sz="2200" dirty="0" err="1">
                <a:solidFill>
                  <a:schemeClr val="accent3">
                    <a:lumMod val="25000"/>
                  </a:schemeClr>
                </a:solidFill>
                <a:latin typeface="Abadi" panose="020B0604020104020204" pitchFamily="34" charset="0"/>
              </a:rPr>
              <a:t>feature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engineering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steps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err="1">
                <a:solidFill>
                  <a:schemeClr val="accent3">
                    <a:lumMod val="25000"/>
                  </a:schemeClr>
                </a:solidFill>
                <a:latin typeface="Abadi" panose="020B0604020104020204" pitchFamily="34" charset="0"/>
              </a:rPr>
              <a:t>Every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machine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learning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algorithms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some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powerful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sides</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beat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one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against</a:t>
            </a:r>
            <a:r>
              <a:rPr lang="tr-TR" sz="2200" dirty="0">
                <a:solidFill>
                  <a:schemeClr val="accent3">
                    <a:lumMod val="25000"/>
                  </a:schemeClr>
                </a:solidFill>
                <a:latin typeface="Abadi" panose="020B0604020104020204" pitchFamily="34" charset="0"/>
              </a:rPr>
              <a:t> to all for </a:t>
            </a:r>
            <a:r>
              <a:rPr lang="tr-TR" sz="2200" dirty="0" err="1">
                <a:solidFill>
                  <a:schemeClr val="accent3">
                    <a:lumMod val="25000"/>
                  </a:schemeClr>
                </a:solidFill>
                <a:latin typeface="Abadi" panose="020B0604020104020204" pitchFamily="34" charset="0"/>
              </a:rPr>
              <a:t>different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cases</a:t>
            </a:r>
            <a:r>
              <a:rPr lang="tr-TR" sz="2200" dirty="0">
                <a:solidFill>
                  <a:schemeClr val="accent3">
                    <a:lumMod val="25000"/>
                  </a:schemeClr>
                </a:solidFill>
                <a:latin typeface="Abadi" panose="020B0604020104020204" pitchFamily="34" charset="0"/>
              </a:rPr>
              <a:t>.</a:t>
            </a:r>
          </a:p>
          <a:p>
            <a:pPr algn="just">
              <a:lnSpc>
                <a:spcPct val="100000"/>
              </a:lnSpc>
              <a:spcBef>
                <a:spcPts val="1400"/>
              </a:spcBef>
            </a:pPr>
            <a:r>
              <a:rPr lang="tr-TR" sz="2200" dirty="0">
                <a:solidFill>
                  <a:schemeClr val="accent3">
                    <a:lumMod val="25000"/>
                  </a:schemeClr>
                </a:solidFill>
                <a:latin typeface="Abadi" panose="020B0604020104020204" pitchFamily="34" charset="0"/>
              </a:rPr>
              <a:t>We </a:t>
            </a:r>
            <a:r>
              <a:rPr lang="tr-TR" sz="2200" dirty="0" err="1">
                <a:solidFill>
                  <a:schemeClr val="accent3">
                    <a:lumMod val="25000"/>
                  </a:schemeClr>
                </a:solidFill>
                <a:latin typeface="Abadi" panose="020B0604020104020204" pitchFamily="34" charset="0"/>
              </a:rPr>
              <a:t>should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focus</a:t>
            </a:r>
            <a:r>
              <a:rPr lang="tr-TR" sz="2200" dirty="0">
                <a:solidFill>
                  <a:schemeClr val="accent3">
                    <a:lumMod val="25000"/>
                  </a:schemeClr>
                </a:solidFill>
                <a:latin typeface="Abadi" panose="020B0604020104020204" pitchFamily="34" charset="0"/>
              </a:rPr>
              <a:t> on the </a:t>
            </a:r>
            <a:r>
              <a:rPr lang="tr-TR" sz="2200" dirty="0" err="1">
                <a:solidFill>
                  <a:schemeClr val="accent3">
                    <a:lumMod val="25000"/>
                  </a:schemeClr>
                </a:solidFill>
                <a:latin typeface="Abadi" panose="020B0604020104020204" pitchFamily="34" charset="0"/>
              </a:rPr>
              <a:t>business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and </a:t>
            </a:r>
            <a:r>
              <a:rPr lang="tr-TR" sz="2200" dirty="0" err="1">
                <a:solidFill>
                  <a:schemeClr val="accent3">
                    <a:lumMod val="25000"/>
                  </a:schemeClr>
                </a:solidFill>
                <a:latin typeface="Abadi" panose="020B0604020104020204" pitchFamily="34" charset="0"/>
              </a:rPr>
              <a:t>benefits</a:t>
            </a:r>
            <a:r>
              <a:rPr lang="tr-TR" sz="2200" dirty="0">
                <a:solidFill>
                  <a:schemeClr val="accent3">
                    <a:lumMod val="25000"/>
                  </a:schemeClr>
                </a:solidFill>
                <a:latin typeface="Abadi" panose="020B0604020104020204" pitchFamily="34" charset="0"/>
              </a:rPr>
              <a:t> of the model not on the </a:t>
            </a:r>
            <a:r>
              <a:rPr lang="tr-TR" sz="2200" dirty="0" err="1">
                <a:solidFill>
                  <a:schemeClr val="accent3">
                    <a:lumMod val="25000"/>
                  </a:schemeClr>
                </a:solidFill>
                <a:latin typeface="Abadi" panose="020B0604020104020204" pitchFamily="34" charset="0"/>
              </a:rPr>
              <a:t>only</a:t>
            </a:r>
            <a:r>
              <a:rPr lang="tr-TR" sz="2200" dirty="0">
                <a:solidFill>
                  <a:schemeClr val="accent3">
                    <a:lumMod val="25000"/>
                  </a:schemeClr>
                </a:solidFill>
                <a:latin typeface="Abadi" panose="020B0604020104020204" pitchFamily="34" charset="0"/>
              </a:rPr>
              <a:t> model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score</a:t>
            </a:r>
            <a:r>
              <a:rPr lang="tr-TR"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tr-TR"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a:solidFill>
                  <a:schemeClr val="accent3">
                    <a:lumMod val="25000"/>
                  </a:schemeClr>
                </a:solidFill>
                <a:latin typeface="Abadi" panose="020B0604020104020204" pitchFamily="34" charset="0"/>
              </a:rPr>
              <a:t>Confusion Matrix visualization function</a:t>
            </a:r>
          </a:p>
          <a:p>
            <a:pPr>
              <a:lnSpc>
                <a:spcPct val="100000"/>
              </a:lnSpc>
              <a:spcBef>
                <a:spcPts val="1400"/>
              </a:spcBef>
            </a:pPr>
            <a:endParaRPr lang="tr-TR"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Resim 6" descr="metin içeren bir resim&#10;&#10;Açıklama otomatik olarak oluşturuldu">
            <a:extLst>
              <a:ext uri="{FF2B5EF4-FFF2-40B4-BE49-F238E27FC236}">
                <a16:creationId xmlns:a16="http://schemas.microsoft.com/office/drawing/2014/main" id="{839C6A9E-6D34-4DDD-B7C8-80F961144DDB}"/>
              </a:ext>
            </a:extLst>
          </p:cNvPr>
          <p:cNvPicPr>
            <a:picLocks noChangeAspect="1"/>
          </p:cNvPicPr>
          <p:nvPr/>
        </p:nvPicPr>
        <p:blipFill>
          <a:blip r:embed="rId4"/>
          <a:stretch>
            <a:fillRect/>
          </a:stretch>
        </p:blipFill>
        <p:spPr>
          <a:xfrm>
            <a:off x="770011" y="3038437"/>
            <a:ext cx="10515601" cy="199350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tr-TR" sz="7600" dirty="0">
                <a:solidFill>
                  <a:schemeClr val="tx1"/>
                </a:solidFill>
                <a:latin typeface="Abadi"/>
              </a:rPr>
              <a:t>Data was collected via SpaceX API  and using web scraping</a:t>
            </a:r>
          </a:p>
          <a:p>
            <a:pPr>
              <a:lnSpc>
                <a:spcPct val="120000"/>
              </a:lnSpc>
              <a:spcBef>
                <a:spcPts val="1400"/>
              </a:spcBef>
            </a:pPr>
            <a:r>
              <a:rPr lang="en-US" sz="8800" dirty="0">
                <a:solidFill>
                  <a:schemeClr val="accent3">
                    <a:lumMod val="25000"/>
                  </a:schemeClr>
                </a:solidFill>
                <a:latin typeface="Abadi"/>
              </a:rPr>
              <a:t>Perform data wrangling</a:t>
            </a:r>
            <a:endParaRPr lang="tr-TR" sz="8800" dirty="0">
              <a:solidFill>
                <a:schemeClr val="accent3">
                  <a:lumMod val="25000"/>
                </a:schemeClr>
              </a:solidFill>
              <a:latin typeface="Abadi"/>
            </a:endParaRPr>
          </a:p>
          <a:p>
            <a:pPr lvl="1">
              <a:lnSpc>
                <a:spcPct val="120000"/>
              </a:lnSpc>
              <a:spcBef>
                <a:spcPts val="1400"/>
              </a:spcBef>
            </a:pPr>
            <a:r>
              <a:rPr lang="en-US" sz="7600" dirty="0">
                <a:solidFill>
                  <a:schemeClr val="tx1"/>
                </a:solidFill>
                <a:latin typeface="Abadi" panose="020B0604020104020204" pitchFamily="34" charset="0"/>
              </a:rPr>
              <a:t>Exploratory Data Analysis</a:t>
            </a:r>
            <a:r>
              <a:rPr lang="tr-TR" sz="7600" dirty="0">
                <a:solidFill>
                  <a:schemeClr val="tx1"/>
                </a:solidFill>
                <a:latin typeface="Abadi" panose="020B0604020104020204" pitchFamily="34" charset="0"/>
              </a:rPr>
              <a:t> , </a:t>
            </a:r>
            <a:r>
              <a:rPr lang="en-US" sz="7600" dirty="0">
                <a:solidFill>
                  <a:schemeClr val="tx1"/>
                </a:solidFill>
                <a:latin typeface="Abadi" panose="020B0604020104020204" pitchFamily="34" charset="0"/>
              </a:rPr>
              <a:t>Determine Training Labels</a:t>
            </a:r>
            <a:r>
              <a:rPr lang="tr-TR" sz="6000" dirty="0">
                <a:solidFill>
                  <a:schemeClr val="tx1"/>
                </a:solidFill>
                <a:latin typeface="Abadi" panose="020B0604020104020204" pitchFamily="34" charset="0"/>
              </a:rPr>
              <a:t>   </a:t>
            </a:r>
            <a:endParaRPr lang="en-US" sz="7200" dirty="0">
              <a:solidFill>
                <a:schemeClr val="tx1"/>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tr-TR" sz="7600" dirty="0">
                <a:solidFill>
                  <a:schemeClr val="tx1"/>
                </a:solidFill>
                <a:latin typeface="Abadi" panose="020B0604020104020204" pitchFamily="34" charset="0"/>
              </a:rPr>
              <a:t>C</a:t>
            </a:r>
            <a:r>
              <a:rPr lang="en-US" sz="7600" dirty="0">
                <a:solidFill>
                  <a:schemeClr val="tx1"/>
                </a:solidFill>
                <a:latin typeface="Abadi" panose="020B0604020104020204" pitchFamily="34" charset="0"/>
              </a:rPr>
              <a:t>reate a column for the class</a:t>
            </a:r>
            <a:r>
              <a:rPr lang="tr-TR" sz="7600" dirty="0">
                <a:solidFill>
                  <a:schemeClr val="tx1"/>
                </a:solidFill>
                <a:latin typeface="Abadi" panose="020B0604020104020204" pitchFamily="34" charset="0"/>
              </a:rPr>
              <a:t> , Standardize the data , </a:t>
            </a:r>
            <a:r>
              <a:rPr lang="en-US" sz="7600" dirty="0">
                <a:solidFill>
                  <a:schemeClr val="tx1"/>
                </a:solidFill>
                <a:latin typeface="Abadi" panose="020B0604020104020204" pitchFamily="34" charset="0"/>
              </a:rPr>
              <a:t>Split into training data and test data</a:t>
            </a:r>
            <a:r>
              <a:rPr lang="tr-TR" sz="7600" dirty="0">
                <a:solidFill>
                  <a:schemeClr val="tx1"/>
                </a:solidFill>
                <a:latin typeface="Abadi" panose="020B0604020104020204" pitchFamily="34" charset="0"/>
              </a:rPr>
              <a:t> , </a:t>
            </a:r>
            <a:r>
              <a:rPr lang="en-US" sz="7600" dirty="0">
                <a:solidFill>
                  <a:schemeClr val="tx1"/>
                </a:solidFill>
                <a:latin typeface="Abadi" panose="020B0604020104020204" pitchFamily="34" charset="0"/>
              </a:rPr>
              <a:t>Find best Hyperparameter for SVM, Classification Trees and Logistic Regression</a:t>
            </a:r>
            <a:r>
              <a:rPr lang="tr-TR" sz="7600" dirty="0">
                <a:solidFill>
                  <a:schemeClr val="tx1"/>
                </a:solidFill>
                <a:latin typeface="Abadi" panose="020B0604020104020204" pitchFamily="34" charset="0"/>
              </a:rPr>
              <a:t> , </a:t>
            </a:r>
            <a:r>
              <a:rPr lang="en-US" sz="7600" dirty="0">
                <a:solidFill>
                  <a:schemeClr val="tx1"/>
                </a:solidFill>
                <a:latin typeface="Abadi" panose="020B0604020104020204" pitchFamily="34" charset="0"/>
              </a:rPr>
              <a:t>Find the method performs best using test data</a:t>
            </a:r>
          </a:p>
          <a:p>
            <a:pPr marL="457200" lvl="1" indent="0">
              <a:lnSpc>
                <a:spcPct val="120000"/>
              </a:lnSpc>
              <a:spcBef>
                <a:spcPts val="1400"/>
              </a:spcBef>
              <a:buNone/>
            </a:pPr>
            <a:endParaRPr lang="en-US" dirty="0"/>
          </a:p>
          <a:p>
            <a:pPr lvl="1">
              <a:lnSpc>
                <a:spcPct val="120000"/>
              </a:lnSpc>
              <a:spcBef>
                <a:spcPts val="1400"/>
              </a:spcBef>
            </a:pPr>
            <a:endParaRPr lang="tr-TR" dirty="0"/>
          </a:p>
          <a:p>
            <a:pPr lvl="1">
              <a:lnSpc>
                <a:spcPct val="120000"/>
              </a:lnSpc>
              <a:spcBef>
                <a:spcPts val="1400"/>
              </a:spcBef>
            </a:pPr>
            <a:endParaRPr lang="en-US" dirty="0"/>
          </a:p>
          <a:p>
            <a:pPr lvl="1">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30553"/>
            <a:ext cx="10515600" cy="3695020"/>
          </a:xfrm>
          <a:prstGeom prst="rect">
            <a:avLst/>
          </a:prstGeom>
        </p:spPr>
        <p:txBody>
          <a:bodyPr/>
          <a:lstStyle/>
          <a:p>
            <a:pPr>
              <a:lnSpc>
                <a:spcPct val="100000"/>
              </a:lnSpc>
              <a:spcBef>
                <a:spcPts val="1400"/>
              </a:spcBef>
            </a:pPr>
            <a:r>
              <a:rPr lang="tr-TR" dirty="0">
                <a:solidFill>
                  <a:schemeClr val="accent3">
                    <a:lumMod val="25000"/>
                  </a:schemeClr>
                </a:solidFill>
                <a:latin typeface="Abadi" panose="020B0604020104020204" pitchFamily="34" charset="0"/>
              </a:rPr>
              <a:t>D</a:t>
            </a:r>
            <a:r>
              <a:rPr lang="en-US" dirty="0">
                <a:solidFill>
                  <a:schemeClr val="accent3">
                    <a:lumMod val="25000"/>
                  </a:schemeClr>
                </a:solidFill>
                <a:latin typeface="Abadi" panose="020B0604020104020204" pitchFamily="34" charset="0"/>
              </a:rPr>
              <a:t>ata sets were collected</a:t>
            </a:r>
            <a:r>
              <a:rPr lang="tr-TR" dirty="0">
                <a:solidFill>
                  <a:schemeClr val="accent3">
                    <a:lumMod val="25000"/>
                  </a:schemeClr>
                </a:solidFill>
                <a:latin typeface="Abadi" panose="020B0604020104020204" pitchFamily="34" charset="0"/>
              </a:rPr>
              <a:t> by using two methods</a:t>
            </a:r>
            <a:r>
              <a:rPr lang="en-US" dirty="0">
                <a:solidFill>
                  <a:schemeClr val="accent3">
                    <a:lumMod val="25000"/>
                  </a:schemeClr>
                </a:solidFill>
                <a:latin typeface="Abadi" panose="020B0604020104020204" pitchFamily="34" charset="0"/>
              </a:rPr>
              <a:t> </a:t>
            </a:r>
            <a:r>
              <a:rPr lang="tr-TR" dirty="0">
                <a:solidFill>
                  <a:schemeClr val="accent3">
                    <a:lumMod val="25000"/>
                  </a:schemeClr>
                </a:solidFill>
                <a:latin typeface="Abadi" panose="020B0604020104020204" pitchFamily="34" charset="0"/>
              </a:rPr>
              <a:t>;</a:t>
            </a:r>
          </a:p>
          <a:p>
            <a:pPr lvl="1">
              <a:lnSpc>
                <a:spcPct val="100000"/>
              </a:lnSpc>
              <a:spcBef>
                <a:spcPts val="1400"/>
              </a:spcBef>
            </a:pPr>
            <a:r>
              <a:rPr lang="tr-TR" sz="2000" dirty="0">
                <a:solidFill>
                  <a:schemeClr val="accent3">
                    <a:lumMod val="25000"/>
                  </a:schemeClr>
                </a:solidFill>
                <a:latin typeface="Abadi" panose="020B0604020104020204" pitchFamily="34" charset="0"/>
              </a:rPr>
              <a:t>Web Scraping using requests and beautifulsoup</a:t>
            </a:r>
          </a:p>
          <a:p>
            <a:pPr lvl="1">
              <a:lnSpc>
                <a:spcPct val="100000"/>
              </a:lnSpc>
              <a:spcBef>
                <a:spcPts val="1400"/>
              </a:spcBef>
            </a:pPr>
            <a:r>
              <a:rPr lang="tr-TR" sz="2000" dirty="0">
                <a:solidFill>
                  <a:schemeClr val="accent3">
                    <a:lumMod val="25000"/>
                  </a:schemeClr>
                </a:solidFill>
                <a:latin typeface="Abadi" panose="020B0604020104020204" pitchFamily="34" charset="0"/>
              </a:rPr>
              <a:t>Requesting data with SpaceX API </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3198"/>
            <a:ext cx="10515600" cy="3661413"/>
          </a:xfrm>
          <a:prstGeom prst="rect">
            <a:avLst/>
          </a:prstGeom>
          <a:ln>
            <a:solidFill>
              <a:srgbClr val="0B49CB"/>
            </a:solidFill>
            <a:prstDash val="dash"/>
          </a:ln>
        </p:spPr>
        <p:txBody>
          <a:bodyPr vert="horz" lIns="91440" tIns="45720" rIns="91440" bIns="45720" rtlCol="0" anchor="t">
            <a:normAutofit/>
          </a:bodyPr>
          <a:lstStyle/>
          <a:p>
            <a:pPr marL="0" indent="0">
              <a:buNone/>
            </a:pPr>
            <a:r>
              <a:rPr lang="tr-TR" sz="2400" dirty="0" err="1">
                <a:latin typeface="Abadi"/>
              </a:rPr>
              <a:t>getBoosterVersion</a:t>
            </a:r>
            <a:r>
              <a:rPr lang="tr-TR" sz="2400" dirty="0">
                <a:latin typeface="Abadi"/>
              </a:rPr>
              <a:t> ()</a:t>
            </a:r>
          </a:p>
          <a:p>
            <a:pPr marL="0" indent="0">
              <a:buNone/>
            </a:pPr>
            <a:endParaRPr lang="tr-TR" sz="2400" dirty="0">
              <a:latin typeface="Abadi"/>
            </a:endParaRPr>
          </a:p>
          <a:p>
            <a:pPr marL="0" indent="0">
              <a:buNone/>
            </a:pPr>
            <a:r>
              <a:rPr lang="tr-TR" sz="2400" dirty="0">
                <a:latin typeface="Abadi"/>
              </a:rPr>
              <a:t>                       </a:t>
            </a:r>
            <a:r>
              <a:rPr lang="tr-TR" sz="2400" dirty="0" err="1">
                <a:latin typeface="Abadi"/>
              </a:rPr>
              <a:t>getLaunchSite</a:t>
            </a:r>
            <a:r>
              <a:rPr lang="tr-TR" sz="2400" dirty="0">
                <a:latin typeface="Abadi"/>
              </a:rPr>
              <a:t> ()</a:t>
            </a:r>
          </a:p>
          <a:p>
            <a:pPr marL="0" indent="0">
              <a:buNone/>
            </a:pPr>
            <a:endParaRPr lang="tr-TR" sz="2400" dirty="0">
              <a:latin typeface="Abadi"/>
            </a:endParaRPr>
          </a:p>
          <a:p>
            <a:pPr marL="0" indent="0">
              <a:buNone/>
            </a:pPr>
            <a:r>
              <a:rPr lang="tr-TR" sz="2400" dirty="0">
                <a:latin typeface="Abadi"/>
              </a:rPr>
              <a:t>                                                   </a:t>
            </a:r>
            <a:r>
              <a:rPr lang="tr-TR" sz="2400" dirty="0" err="1">
                <a:latin typeface="Abadi"/>
              </a:rPr>
              <a:t>getPayLoadData</a:t>
            </a:r>
            <a:r>
              <a:rPr lang="tr-TR" sz="2400" dirty="0">
                <a:latin typeface="Abadi"/>
              </a:rPr>
              <a:t> ()</a:t>
            </a:r>
          </a:p>
          <a:p>
            <a:pPr marL="0" indent="0">
              <a:buNone/>
            </a:pPr>
            <a:endParaRPr lang="tr-TR" sz="2400" dirty="0">
              <a:latin typeface="Abadi"/>
            </a:endParaRPr>
          </a:p>
          <a:p>
            <a:pPr marL="0" indent="0">
              <a:buNone/>
            </a:pPr>
            <a:r>
              <a:rPr lang="tr-TR" sz="2400" dirty="0">
                <a:latin typeface="Abadi"/>
              </a:rPr>
              <a:t>                                                                                     </a:t>
            </a:r>
            <a:r>
              <a:rPr lang="tr-TR" sz="2400" dirty="0" err="1">
                <a:latin typeface="Abadi"/>
              </a:rPr>
              <a:t>getCoreData</a:t>
            </a:r>
            <a:r>
              <a:rPr lang="tr-TR" sz="2400" dirty="0">
                <a:latin typeface="Abadi"/>
              </a:rPr>
              <a:t> ()</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5586367"/>
            <a:ext cx="9981240"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hlinkClick r:id="rId3"/>
              </a:rPr>
              <a:t>Source</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Ok: Sağ 10">
            <a:extLst>
              <a:ext uri="{FF2B5EF4-FFF2-40B4-BE49-F238E27FC236}">
                <a16:creationId xmlns:a16="http://schemas.microsoft.com/office/drawing/2014/main" id="{F3AF868B-9CF8-4C7A-AAD0-BF25C5D34CDC}"/>
              </a:ext>
            </a:extLst>
          </p:cNvPr>
          <p:cNvSpPr/>
          <p:nvPr/>
        </p:nvSpPr>
        <p:spPr>
          <a:xfrm rot="3055070">
            <a:off x="2277114" y="2132034"/>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k: Sağ 11">
            <a:extLst>
              <a:ext uri="{FF2B5EF4-FFF2-40B4-BE49-F238E27FC236}">
                <a16:creationId xmlns:a16="http://schemas.microsoft.com/office/drawing/2014/main" id="{F3D58349-0CB6-40A7-9CF0-2016F3911CFC}"/>
              </a:ext>
            </a:extLst>
          </p:cNvPr>
          <p:cNvSpPr/>
          <p:nvPr/>
        </p:nvSpPr>
        <p:spPr>
          <a:xfrm rot="3055070">
            <a:off x="4831046" y="3158298"/>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k: Sağ 12">
            <a:extLst>
              <a:ext uri="{FF2B5EF4-FFF2-40B4-BE49-F238E27FC236}">
                <a16:creationId xmlns:a16="http://schemas.microsoft.com/office/drawing/2014/main" id="{C5C71C54-E085-4B99-B2C1-490B80A0D140}"/>
              </a:ext>
            </a:extLst>
          </p:cNvPr>
          <p:cNvSpPr/>
          <p:nvPr/>
        </p:nvSpPr>
        <p:spPr>
          <a:xfrm rot="3055070">
            <a:off x="7956107" y="4042895"/>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1991" y="6111434"/>
            <a:ext cx="3932238" cy="310180"/>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3"/>
              </a:rPr>
              <a:t>Source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70012" y="1792289"/>
            <a:ext cx="10515600" cy="393527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sz="2200" dirty="0">
                <a:latin typeface="Abadi"/>
              </a:rPr>
              <a:t>date_time ()</a:t>
            </a:r>
          </a:p>
          <a:p>
            <a:pPr marL="0" indent="0">
              <a:buFont typeface="Arial" panose="020B0604020202020204" pitchFamily="34" charset="0"/>
              <a:buNone/>
            </a:pPr>
            <a:r>
              <a:rPr lang="tr-TR" sz="2200" dirty="0">
                <a:latin typeface="Abadi"/>
              </a:rPr>
              <a:t>                  </a:t>
            </a:r>
          </a:p>
          <a:p>
            <a:pPr marL="0" indent="0">
              <a:buFont typeface="Arial" panose="020B0604020202020204" pitchFamily="34" charset="0"/>
              <a:buNone/>
            </a:pPr>
            <a:r>
              <a:rPr lang="tr-TR" sz="2200" dirty="0">
                <a:latin typeface="Abadi"/>
              </a:rPr>
              <a:t>              booster_version ()</a:t>
            </a:r>
          </a:p>
          <a:p>
            <a:pPr marL="0" indent="0">
              <a:buFont typeface="Arial" panose="020B0604020202020204" pitchFamily="34" charset="0"/>
              <a:buNone/>
            </a:pPr>
            <a:r>
              <a:rPr lang="tr-TR" sz="2200" dirty="0">
                <a:latin typeface="Abadi"/>
              </a:rPr>
              <a:t>			            </a:t>
            </a:r>
          </a:p>
          <a:p>
            <a:pPr marL="0" indent="0">
              <a:buFont typeface="Arial" panose="020B0604020202020204" pitchFamily="34" charset="0"/>
              <a:buNone/>
            </a:pPr>
            <a:r>
              <a:rPr lang="tr-TR" sz="2200" dirty="0">
                <a:latin typeface="Abadi"/>
              </a:rPr>
              <a:t>                                     landing_status ()</a:t>
            </a:r>
          </a:p>
          <a:p>
            <a:pPr marL="0" indent="0">
              <a:buFont typeface="Arial" panose="020B0604020202020204" pitchFamily="34" charset="0"/>
              <a:buNone/>
            </a:pPr>
            <a:r>
              <a:rPr lang="tr-TR" sz="2200" dirty="0">
                <a:latin typeface="Abadi"/>
              </a:rPr>
              <a:t>			                    </a:t>
            </a:r>
          </a:p>
          <a:p>
            <a:pPr marL="0" indent="0">
              <a:buFont typeface="Arial" panose="020B0604020202020204" pitchFamily="34" charset="0"/>
              <a:buNone/>
            </a:pPr>
            <a:r>
              <a:rPr lang="tr-TR" sz="2200" dirty="0">
                <a:latin typeface="Abadi"/>
              </a:rPr>
              <a:t>                                                           get_mass ()</a:t>
            </a:r>
          </a:p>
          <a:p>
            <a:pPr marL="0" indent="0">
              <a:buFont typeface="Arial" panose="020B0604020202020204" pitchFamily="34" charset="0"/>
              <a:buNone/>
            </a:pPr>
            <a:endParaRPr lang="tr-TR" sz="2200" dirty="0">
              <a:latin typeface="Abadi"/>
            </a:endParaRPr>
          </a:p>
          <a:p>
            <a:pPr marL="0" indent="0">
              <a:buFont typeface="Arial" panose="020B0604020202020204" pitchFamily="34" charset="0"/>
              <a:buNone/>
            </a:pPr>
            <a:r>
              <a:rPr lang="tr-TR" sz="2200" dirty="0">
                <a:latin typeface="Abadi"/>
              </a:rPr>
              <a:t>						        extract_column_from_header ()</a:t>
            </a:r>
            <a:endParaRPr lang="en-US" sz="2200" dirty="0">
              <a:latin typeface="Abadi"/>
            </a:endParaRPr>
          </a:p>
        </p:txBody>
      </p:sp>
      <p:sp>
        <p:nvSpPr>
          <p:cNvPr id="9" name="Ok: Sağ 8">
            <a:extLst>
              <a:ext uri="{FF2B5EF4-FFF2-40B4-BE49-F238E27FC236}">
                <a16:creationId xmlns:a16="http://schemas.microsoft.com/office/drawing/2014/main" id="{D36E1B29-57CE-4AB4-B1B7-6247A87C6B48}"/>
              </a:ext>
            </a:extLst>
          </p:cNvPr>
          <p:cNvSpPr/>
          <p:nvPr/>
        </p:nvSpPr>
        <p:spPr>
          <a:xfrm rot="3055070">
            <a:off x="1262231" y="2383243"/>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k: Sağ 9">
            <a:extLst>
              <a:ext uri="{FF2B5EF4-FFF2-40B4-BE49-F238E27FC236}">
                <a16:creationId xmlns:a16="http://schemas.microsoft.com/office/drawing/2014/main" id="{5FA9557E-872C-41B5-9CA5-5463E79AB17B}"/>
              </a:ext>
            </a:extLst>
          </p:cNvPr>
          <p:cNvSpPr/>
          <p:nvPr/>
        </p:nvSpPr>
        <p:spPr>
          <a:xfrm rot="3055070">
            <a:off x="3141274" y="3303396"/>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k: Sağ 11">
            <a:extLst>
              <a:ext uri="{FF2B5EF4-FFF2-40B4-BE49-F238E27FC236}">
                <a16:creationId xmlns:a16="http://schemas.microsoft.com/office/drawing/2014/main" id="{E4A0D81D-FDC6-454D-A9E1-C735D316C9CF}"/>
              </a:ext>
            </a:extLst>
          </p:cNvPr>
          <p:cNvSpPr/>
          <p:nvPr/>
        </p:nvSpPr>
        <p:spPr>
          <a:xfrm rot="3055070">
            <a:off x="5090653" y="4181898"/>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k: Sağ 12">
            <a:extLst>
              <a:ext uri="{FF2B5EF4-FFF2-40B4-BE49-F238E27FC236}">
                <a16:creationId xmlns:a16="http://schemas.microsoft.com/office/drawing/2014/main" id="{247B4238-F192-4D73-A69A-BFCD7C80BBA8}"/>
              </a:ext>
            </a:extLst>
          </p:cNvPr>
          <p:cNvSpPr/>
          <p:nvPr/>
        </p:nvSpPr>
        <p:spPr>
          <a:xfrm rot="3055070">
            <a:off x="6336649" y="5085594"/>
            <a:ext cx="653143" cy="251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256</TotalTime>
  <Words>1910</Words>
  <Application>Microsoft Office PowerPoint</Application>
  <PresentationFormat>Geniş ekran</PresentationFormat>
  <Paragraphs>219</Paragraphs>
  <Slides>42</Slides>
  <Notes>6</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UĞUR SELİM ÖZEN</cp:lastModifiedBy>
  <cp:revision>246</cp:revision>
  <dcterms:created xsi:type="dcterms:W3CDTF">2021-04-29T18:58:34Z</dcterms:created>
  <dcterms:modified xsi:type="dcterms:W3CDTF">2022-01-09T20:53:11Z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